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57" r:id="rId3"/>
    <p:sldId id="278" r:id="rId4"/>
    <p:sldId id="264" r:id="rId5"/>
    <p:sldId id="268" r:id="rId6"/>
    <p:sldId id="273" r:id="rId7"/>
    <p:sldId id="269" r:id="rId8"/>
    <p:sldId id="265" r:id="rId9"/>
    <p:sldId id="266" r:id="rId10"/>
    <p:sldId id="258" r:id="rId11"/>
    <p:sldId id="277" r:id="rId12"/>
    <p:sldId id="275" r:id="rId13"/>
    <p:sldId id="274" r:id="rId14"/>
    <p:sldId id="276" r:id="rId15"/>
    <p:sldId id="259" r:id="rId16"/>
    <p:sldId id="260" r:id="rId17"/>
    <p:sldId id="261" r:id="rId18"/>
    <p:sldId id="262" r:id="rId19"/>
    <p:sldId id="263" r:id="rId20"/>
    <p:sldId id="267" r:id="rId21"/>
    <p:sldId id="270" r:id="rId22"/>
    <p:sldId id="271" r:id="rId23"/>
    <p:sldId id="272"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20" autoAdjust="0"/>
  </p:normalViewPr>
  <p:slideViewPr>
    <p:cSldViewPr snapToGrid="0" showGuides="1">
      <p:cViewPr>
        <p:scale>
          <a:sx n="90" d="100"/>
          <a:sy n="90" d="100"/>
        </p:scale>
        <p:origin x="326" y="-29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2BD98-A0E9-450C-A4BC-8D4C8BA3C0F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0F8CCA-59AE-4A68-BEA8-0EA1CAA215A1}">
      <dgm:prSet/>
      <dgm:spPr/>
      <dgm:t>
        <a:bodyPr/>
        <a:lstStyle/>
        <a:p>
          <a:pPr>
            <a:defRPr cap="all"/>
          </a:pPr>
          <a:r>
            <a:rPr lang="en-US" b="0" i="0"/>
            <a:t>space or an F to go forward to the next page.</a:t>
          </a:r>
          <a:endParaRPr lang="en-US"/>
        </a:p>
      </dgm:t>
    </dgm:pt>
    <dgm:pt modelId="{1DFEE22F-8645-4CB4-9ADC-2D0FD5CD60CB}" type="parTrans" cxnId="{117E061F-05C8-4EBA-B063-1D9C95CCAF43}">
      <dgm:prSet/>
      <dgm:spPr/>
      <dgm:t>
        <a:bodyPr/>
        <a:lstStyle/>
        <a:p>
          <a:endParaRPr lang="en-US"/>
        </a:p>
      </dgm:t>
    </dgm:pt>
    <dgm:pt modelId="{F62DCE20-09B7-4B38-B83A-BA40E90C3E15}" type="sibTrans" cxnId="{117E061F-05C8-4EBA-B063-1D9C95CCAF43}">
      <dgm:prSet/>
      <dgm:spPr/>
      <dgm:t>
        <a:bodyPr/>
        <a:lstStyle/>
        <a:p>
          <a:endParaRPr lang="en-US"/>
        </a:p>
      </dgm:t>
    </dgm:pt>
    <dgm:pt modelId="{7B361A0B-4154-41A2-B467-B085A32D05E8}">
      <dgm:prSet/>
      <dgm:spPr/>
      <dgm:t>
        <a:bodyPr/>
        <a:lstStyle/>
        <a:p>
          <a:pPr>
            <a:defRPr cap="all"/>
          </a:pPr>
          <a:r>
            <a:rPr lang="en-US" b="0" i="0"/>
            <a:t>B to go backwards</a:t>
          </a:r>
          <a:endParaRPr lang="en-US"/>
        </a:p>
      </dgm:t>
    </dgm:pt>
    <dgm:pt modelId="{A825A6B4-64BF-427C-AD05-51BE11D47A97}" type="parTrans" cxnId="{3F56249C-DFA1-44A5-B05B-AD1D741E55B6}">
      <dgm:prSet/>
      <dgm:spPr/>
      <dgm:t>
        <a:bodyPr/>
        <a:lstStyle/>
        <a:p>
          <a:endParaRPr lang="en-US"/>
        </a:p>
      </dgm:t>
    </dgm:pt>
    <dgm:pt modelId="{0A5DF671-0C2B-4FE0-85AF-FB58BF54EB3D}" type="sibTrans" cxnId="{3F56249C-DFA1-44A5-B05B-AD1D741E55B6}">
      <dgm:prSet/>
      <dgm:spPr/>
      <dgm:t>
        <a:bodyPr/>
        <a:lstStyle/>
        <a:p>
          <a:endParaRPr lang="en-US"/>
        </a:p>
      </dgm:t>
    </dgm:pt>
    <dgm:pt modelId="{91492EB3-202B-4531-8391-C376E8CD41E2}">
      <dgm:prSet/>
      <dgm:spPr/>
      <dgm:t>
        <a:bodyPr/>
        <a:lstStyle/>
        <a:p>
          <a:pPr>
            <a:defRPr cap="all"/>
          </a:pPr>
          <a:r>
            <a:rPr lang="en-US" b="0" i="0"/>
            <a:t>Q to quit out of it</a:t>
          </a:r>
          <a:endParaRPr lang="en-US"/>
        </a:p>
      </dgm:t>
    </dgm:pt>
    <dgm:pt modelId="{4DEE1C20-7B46-42E8-BFF7-E41CF333A864}" type="parTrans" cxnId="{02E84FBC-8138-4252-8EC2-67874CF36D07}">
      <dgm:prSet/>
      <dgm:spPr/>
      <dgm:t>
        <a:bodyPr/>
        <a:lstStyle/>
        <a:p>
          <a:endParaRPr lang="en-US"/>
        </a:p>
      </dgm:t>
    </dgm:pt>
    <dgm:pt modelId="{99783500-0CE1-457B-9200-2D64D89B6F00}" type="sibTrans" cxnId="{02E84FBC-8138-4252-8EC2-67874CF36D07}">
      <dgm:prSet/>
      <dgm:spPr/>
      <dgm:t>
        <a:bodyPr/>
        <a:lstStyle/>
        <a:p>
          <a:endParaRPr lang="en-US"/>
        </a:p>
      </dgm:t>
    </dgm:pt>
    <dgm:pt modelId="{9EED36D4-287B-45F4-9A0C-F5788E673FF2}" type="pres">
      <dgm:prSet presAssocID="{6842BD98-A0E9-450C-A4BC-8D4C8BA3C0F0}" presName="root" presStyleCnt="0">
        <dgm:presLayoutVars>
          <dgm:dir/>
          <dgm:resizeHandles val="exact"/>
        </dgm:presLayoutVars>
      </dgm:prSet>
      <dgm:spPr/>
    </dgm:pt>
    <dgm:pt modelId="{76DB5202-821B-4BB3-BED9-C98D5E18A0AB}" type="pres">
      <dgm:prSet presAssocID="{250F8CCA-59AE-4A68-BEA8-0EA1CAA215A1}" presName="compNode" presStyleCnt="0"/>
      <dgm:spPr/>
    </dgm:pt>
    <dgm:pt modelId="{C5E10CB8-952D-40C2-B6B3-2634EB9EC254}" type="pres">
      <dgm:prSet presAssocID="{250F8CCA-59AE-4A68-BEA8-0EA1CAA215A1}" presName="iconBgRect" presStyleLbl="bgShp" presStyleIdx="0" presStyleCnt="3"/>
      <dgm:spPr/>
    </dgm:pt>
    <dgm:pt modelId="{14DFD55D-15F9-489A-A61A-A7D38432F05A}" type="pres">
      <dgm:prSet presAssocID="{250F8CCA-59AE-4A68-BEA8-0EA1CAA215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d"/>
        </a:ext>
      </dgm:extLst>
    </dgm:pt>
    <dgm:pt modelId="{4D1C03C6-80A8-4EE3-ADC9-0635CC124E5E}" type="pres">
      <dgm:prSet presAssocID="{250F8CCA-59AE-4A68-BEA8-0EA1CAA215A1}" presName="spaceRect" presStyleCnt="0"/>
      <dgm:spPr/>
    </dgm:pt>
    <dgm:pt modelId="{61A65910-FBA7-4038-B118-FA0AB96571A1}" type="pres">
      <dgm:prSet presAssocID="{250F8CCA-59AE-4A68-BEA8-0EA1CAA215A1}" presName="textRect" presStyleLbl="revTx" presStyleIdx="0" presStyleCnt="3">
        <dgm:presLayoutVars>
          <dgm:chMax val="1"/>
          <dgm:chPref val="1"/>
        </dgm:presLayoutVars>
      </dgm:prSet>
      <dgm:spPr/>
    </dgm:pt>
    <dgm:pt modelId="{FFDE8DEA-8A2E-495F-A840-DE363CB0759B}" type="pres">
      <dgm:prSet presAssocID="{F62DCE20-09B7-4B38-B83A-BA40E90C3E15}" presName="sibTrans" presStyleCnt="0"/>
      <dgm:spPr/>
    </dgm:pt>
    <dgm:pt modelId="{F879861D-5675-4A05-A6B4-D18F957E6E23}" type="pres">
      <dgm:prSet presAssocID="{7B361A0B-4154-41A2-B467-B085A32D05E8}" presName="compNode" presStyleCnt="0"/>
      <dgm:spPr/>
    </dgm:pt>
    <dgm:pt modelId="{E1A2F1CA-92C3-486F-B8ED-30202A99CFDE}" type="pres">
      <dgm:prSet presAssocID="{7B361A0B-4154-41A2-B467-B085A32D05E8}" presName="iconBgRect" presStyleLbl="bgShp" presStyleIdx="1" presStyleCnt="3"/>
      <dgm:spPr/>
    </dgm:pt>
    <dgm:pt modelId="{31C54ECB-5F38-4470-8695-F4E43726811D}" type="pres">
      <dgm:prSet presAssocID="{7B361A0B-4154-41A2-B467-B085A32D05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ck"/>
        </a:ext>
      </dgm:extLst>
    </dgm:pt>
    <dgm:pt modelId="{067CFD72-9831-4923-AA52-FB9A8050C715}" type="pres">
      <dgm:prSet presAssocID="{7B361A0B-4154-41A2-B467-B085A32D05E8}" presName="spaceRect" presStyleCnt="0"/>
      <dgm:spPr/>
    </dgm:pt>
    <dgm:pt modelId="{CE1E5D6A-CB89-460E-8FD6-2DFBBAB198A9}" type="pres">
      <dgm:prSet presAssocID="{7B361A0B-4154-41A2-B467-B085A32D05E8}" presName="textRect" presStyleLbl="revTx" presStyleIdx="1" presStyleCnt="3">
        <dgm:presLayoutVars>
          <dgm:chMax val="1"/>
          <dgm:chPref val="1"/>
        </dgm:presLayoutVars>
      </dgm:prSet>
      <dgm:spPr/>
    </dgm:pt>
    <dgm:pt modelId="{F203D007-0483-4B8B-A57C-D79F237FD7AB}" type="pres">
      <dgm:prSet presAssocID="{0A5DF671-0C2B-4FE0-85AF-FB58BF54EB3D}" presName="sibTrans" presStyleCnt="0"/>
      <dgm:spPr/>
    </dgm:pt>
    <dgm:pt modelId="{2FCE21DF-0600-4329-94B2-0A7888AC2F63}" type="pres">
      <dgm:prSet presAssocID="{91492EB3-202B-4531-8391-C376E8CD41E2}" presName="compNode" presStyleCnt="0"/>
      <dgm:spPr/>
    </dgm:pt>
    <dgm:pt modelId="{215C523B-775A-4387-B222-A9E5211AC4AC}" type="pres">
      <dgm:prSet presAssocID="{91492EB3-202B-4531-8391-C376E8CD41E2}" presName="iconBgRect" presStyleLbl="bgShp" presStyleIdx="2" presStyleCnt="3"/>
      <dgm:spPr/>
    </dgm:pt>
    <dgm:pt modelId="{27E4FC61-B33F-4014-BF2C-52BD8C9F408E}" type="pres">
      <dgm:prSet presAssocID="{91492EB3-202B-4531-8391-C376E8CD41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59652EBA-68C5-4B75-96C6-80A750EC4915}" type="pres">
      <dgm:prSet presAssocID="{91492EB3-202B-4531-8391-C376E8CD41E2}" presName="spaceRect" presStyleCnt="0"/>
      <dgm:spPr/>
    </dgm:pt>
    <dgm:pt modelId="{89F32FCE-3191-4D15-956A-19E945161720}" type="pres">
      <dgm:prSet presAssocID="{91492EB3-202B-4531-8391-C376E8CD41E2}" presName="textRect" presStyleLbl="revTx" presStyleIdx="2" presStyleCnt="3">
        <dgm:presLayoutVars>
          <dgm:chMax val="1"/>
          <dgm:chPref val="1"/>
        </dgm:presLayoutVars>
      </dgm:prSet>
      <dgm:spPr/>
    </dgm:pt>
  </dgm:ptLst>
  <dgm:cxnLst>
    <dgm:cxn modelId="{117E061F-05C8-4EBA-B063-1D9C95CCAF43}" srcId="{6842BD98-A0E9-450C-A4BC-8D4C8BA3C0F0}" destId="{250F8CCA-59AE-4A68-BEA8-0EA1CAA215A1}" srcOrd="0" destOrd="0" parTransId="{1DFEE22F-8645-4CB4-9ADC-2D0FD5CD60CB}" sibTransId="{F62DCE20-09B7-4B38-B83A-BA40E90C3E15}"/>
    <dgm:cxn modelId="{D9D95150-D5F2-4EBC-9FDC-B3EA141CF7D7}" type="presOf" srcId="{6842BD98-A0E9-450C-A4BC-8D4C8BA3C0F0}" destId="{9EED36D4-287B-45F4-9A0C-F5788E673FF2}" srcOrd="0" destOrd="0" presId="urn:microsoft.com/office/officeart/2018/5/layout/IconCircleLabelList"/>
    <dgm:cxn modelId="{F1BF4D97-8841-45E9-A58B-2320D285B8A6}" type="presOf" srcId="{7B361A0B-4154-41A2-B467-B085A32D05E8}" destId="{CE1E5D6A-CB89-460E-8FD6-2DFBBAB198A9}" srcOrd="0" destOrd="0" presId="urn:microsoft.com/office/officeart/2018/5/layout/IconCircleLabelList"/>
    <dgm:cxn modelId="{3F56249C-DFA1-44A5-B05B-AD1D741E55B6}" srcId="{6842BD98-A0E9-450C-A4BC-8D4C8BA3C0F0}" destId="{7B361A0B-4154-41A2-B467-B085A32D05E8}" srcOrd="1" destOrd="0" parTransId="{A825A6B4-64BF-427C-AD05-51BE11D47A97}" sibTransId="{0A5DF671-0C2B-4FE0-85AF-FB58BF54EB3D}"/>
    <dgm:cxn modelId="{02E84FBC-8138-4252-8EC2-67874CF36D07}" srcId="{6842BD98-A0E9-450C-A4BC-8D4C8BA3C0F0}" destId="{91492EB3-202B-4531-8391-C376E8CD41E2}" srcOrd="2" destOrd="0" parTransId="{4DEE1C20-7B46-42E8-BFF7-E41CF333A864}" sibTransId="{99783500-0CE1-457B-9200-2D64D89B6F00}"/>
    <dgm:cxn modelId="{4481A3E4-2473-46D2-99D7-DB4E0111DEAE}" type="presOf" srcId="{250F8CCA-59AE-4A68-BEA8-0EA1CAA215A1}" destId="{61A65910-FBA7-4038-B118-FA0AB96571A1}" srcOrd="0" destOrd="0" presId="urn:microsoft.com/office/officeart/2018/5/layout/IconCircleLabelList"/>
    <dgm:cxn modelId="{471DA7F1-32FC-4CF0-890B-8741E5CBFE4C}" type="presOf" srcId="{91492EB3-202B-4531-8391-C376E8CD41E2}" destId="{89F32FCE-3191-4D15-956A-19E945161720}" srcOrd="0" destOrd="0" presId="urn:microsoft.com/office/officeart/2018/5/layout/IconCircleLabelList"/>
    <dgm:cxn modelId="{9BA62A94-2206-4ADF-BB5C-38401B89D263}" type="presParOf" srcId="{9EED36D4-287B-45F4-9A0C-F5788E673FF2}" destId="{76DB5202-821B-4BB3-BED9-C98D5E18A0AB}" srcOrd="0" destOrd="0" presId="urn:microsoft.com/office/officeart/2018/5/layout/IconCircleLabelList"/>
    <dgm:cxn modelId="{51E0A05B-69AA-4FEA-B265-26B82F173720}" type="presParOf" srcId="{76DB5202-821B-4BB3-BED9-C98D5E18A0AB}" destId="{C5E10CB8-952D-40C2-B6B3-2634EB9EC254}" srcOrd="0" destOrd="0" presId="urn:microsoft.com/office/officeart/2018/5/layout/IconCircleLabelList"/>
    <dgm:cxn modelId="{79ADDC4B-EA93-40A9-99E5-D06415083A8E}" type="presParOf" srcId="{76DB5202-821B-4BB3-BED9-C98D5E18A0AB}" destId="{14DFD55D-15F9-489A-A61A-A7D38432F05A}" srcOrd="1" destOrd="0" presId="urn:microsoft.com/office/officeart/2018/5/layout/IconCircleLabelList"/>
    <dgm:cxn modelId="{E4574252-4004-4AA0-B81A-BA5DC48214AE}" type="presParOf" srcId="{76DB5202-821B-4BB3-BED9-C98D5E18A0AB}" destId="{4D1C03C6-80A8-4EE3-ADC9-0635CC124E5E}" srcOrd="2" destOrd="0" presId="urn:microsoft.com/office/officeart/2018/5/layout/IconCircleLabelList"/>
    <dgm:cxn modelId="{646C9EE0-4C09-417D-B673-62D1EA964702}" type="presParOf" srcId="{76DB5202-821B-4BB3-BED9-C98D5E18A0AB}" destId="{61A65910-FBA7-4038-B118-FA0AB96571A1}" srcOrd="3" destOrd="0" presId="urn:microsoft.com/office/officeart/2018/5/layout/IconCircleLabelList"/>
    <dgm:cxn modelId="{71025AE4-6A25-49D3-ACB7-CE92A098FA10}" type="presParOf" srcId="{9EED36D4-287B-45F4-9A0C-F5788E673FF2}" destId="{FFDE8DEA-8A2E-495F-A840-DE363CB0759B}" srcOrd="1" destOrd="0" presId="urn:microsoft.com/office/officeart/2018/5/layout/IconCircleLabelList"/>
    <dgm:cxn modelId="{7530CF2F-42BF-42F8-8468-71B56B1CB6E5}" type="presParOf" srcId="{9EED36D4-287B-45F4-9A0C-F5788E673FF2}" destId="{F879861D-5675-4A05-A6B4-D18F957E6E23}" srcOrd="2" destOrd="0" presId="urn:microsoft.com/office/officeart/2018/5/layout/IconCircleLabelList"/>
    <dgm:cxn modelId="{23943131-E922-4AEA-9263-329DCE8E98EC}" type="presParOf" srcId="{F879861D-5675-4A05-A6B4-D18F957E6E23}" destId="{E1A2F1CA-92C3-486F-B8ED-30202A99CFDE}" srcOrd="0" destOrd="0" presId="urn:microsoft.com/office/officeart/2018/5/layout/IconCircleLabelList"/>
    <dgm:cxn modelId="{C9E1CB9F-5D79-4E64-AB0D-9EA194C0C064}" type="presParOf" srcId="{F879861D-5675-4A05-A6B4-D18F957E6E23}" destId="{31C54ECB-5F38-4470-8695-F4E43726811D}" srcOrd="1" destOrd="0" presId="urn:microsoft.com/office/officeart/2018/5/layout/IconCircleLabelList"/>
    <dgm:cxn modelId="{EFF37169-BCE5-4603-8FF8-5C64B25AC361}" type="presParOf" srcId="{F879861D-5675-4A05-A6B4-D18F957E6E23}" destId="{067CFD72-9831-4923-AA52-FB9A8050C715}" srcOrd="2" destOrd="0" presId="urn:microsoft.com/office/officeart/2018/5/layout/IconCircleLabelList"/>
    <dgm:cxn modelId="{79734C7A-66B0-4F4A-BCA9-64AC49B2B7D6}" type="presParOf" srcId="{F879861D-5675-4A05-A6B4-D18F957E6E23}" destId="{CE1E5D6A-CB89-460E-8FD6-2DFBBAB198A9}" srcOrd="3" destOrd="0" presId="urn:microsoft.com/office/officeart/2018/5/layout/IconCircleLabelList"/>
    <dgm:cxn modelId="{1037D4D4-5903-4801-9A03-79D2ABAED966}" type="presParOf" srcId="{9EED36D4-287B-45F4-9A0C-F5788E673FF2}" destId="{F203D007-0483-4B8B-A57C-D79F237FD7AB}" srcOrd="3" destOrd="0" presId="urn:microsoft.com/office/officeart/2018/5/layout/IconCircleLabelList"/>
    <dgm:cxn modelId="{30C89A1B-3414-43E0-9D05-5D4EB71FB2A0}" type="presParOf" srcId="{9EED36D4-287B-45F4-9A0C-F5788E673FF2}" destId="{2FCE21DF-0600-4329-94B2-0A7888AC2F63}" srcOrd="4" destOrd="0" presId="urn:microsoft.com/office/officeart/2018/5/layout/IconCircleLabelList"/>
    <dgm:cxn modelId="{B62C3000-AEBA-425E-B59E-CB2711209B1A}" type="presParOf" srcId="{2FCE21DF-0600-4329-94B2-0A7888AC2F63}" destId="{215C523B-775A-4387-B222-A9E5211AC4AC}" srcOrd="0" destOrd="0" presId="urn:microsoft.com/office/officeart/2018/5/layout/IconCircleLabelList"/>
    <dgm:cxn modelId="{FD334155-5C0E-4B9F-9D8D-6358AB525985}" type="presParOf" srcId="{2FCE21DF-0600-4329-94B2-0A7888AC2F63}" destId="{27E4FC61-B33F-4014-BF2C-52BD8C9F408E}" srcOrd="1" destOrd="0" presId="urn:microsoft.com/office/officeart/2018/5/layout/IconCircleLabelList"/>
    <dgm:cxn modelId="{87C86FCB-F191-445B-B67E-55C012AFB7A8}" type="presParOf" srcId="{2FCE21DF-0600-4329-94B2-0A7888AC2F63}" destId="{59652EBA-68C5-4B75-96C6-80A750EC4915}" srcOrd="2" destOrd="0" presId="urn:microsoft.com/office/officeart/2018/5/layout/IconCircleLabelList"/>
    <dgm:cxn modelId="{E0646F8C-171D-4A80-B1AD-E91DA4D10548}" type="presParOf" srcId="{2FCE21DF-0600-4329-94B2-0A7888AC2F63}" destId="{89F32FCE-3191-4D15-956A-19E9451617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10CB8-952D-40C2-B6B3-2634EB9EC254}">
      <dsp:nvSpPr>
        <dsp:cNvPr id="0" name=""/>
        <dsp:cNvSpPr/>
      </dsp:nvSpPr>
      <dsp:spPr>
        <a:xfrm>
          <a:off x="831091" y="18849"/>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FD55D-15F9-489A-A61A-A7D38432F05A}">
      <dsp:nvSpPr>
        <dsp:cNvPr id="0" name=""/>
        <dsp:cNvSpPr/>
      </dsp:nvSpPr>
      <dsp:spPr>
        <a:xfrm>
          <a:off x="1225967" y="41372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65910-FBA7-4038-B118-FA0AB96571A1}">
      <dsp:nvSpPr>
        <dsp:cNvPr id="0" name=""/>
        <dsp:cNvSpPr/>
      </dsp:nvSpPr>
      <dsp:spPr>
        <a:xfrm>
          <a:off x="238779" y="24488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t>space or an F to go forward to the next page.</a:t>
          </a:r>
          <a:endParaRPr lang="en-US" sz="1700" kern="1200"/>
        </a:p>
      </dsp:txBody>
      <dsp:txXfrm>
        <a:off x="238779" y="2448850"/>
        <a:ext cx="3037500" cy="720000"/>
      </dsp:txXfrm>
    </dsp:sp>
    <dsp:sp modelId="{E1A2F1CA-92C3-486F-B8ED-30202A99CFDE}">
      <dsp:nvSpPr>
        <dsp:cNvPr id="0" name=""/>
        <dsp:cNvSpPr/>
      </dsp:nvSpPr>
      <dsp:spPr>
        <a:xfrm>
          <a:off x="4400154" y="18849"/>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54ECB-5F38-4470-8695-F4E43726811D}">
      <dsp:nvSpPr>
        <dsp:cNvPr id="0" name=""/>
        <dsp:cNvSpPr/>
      </dsp:nvSpPr>
      <dsp:spPr>
        <a:xfrm>
          <a:off x="4795029" y="41372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1E5D6A-CB89-460E-8FD6-2DFBBAB198A9}">
      <dsp:nvSpPr>
        <dsp:cNvPr id="0" name=""/>
        <dsp:cNvSpPr/>
      </dsp:nvSpPr>
      <dsp:spPr>
        <a:xfrm>
          <a:off x="3807842" y="24488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t>B to go backwards</a:t>
          </a:r>
          <a:endParaRPr lang="en-US" sz="1700" kern="1200"/>
        </a:p>
      </dsp:txBody>
      <dsp:txXfrm>
        <a:off x="3807842" y="2448850"/>
        <a:ext cx="3037500" cy="720000"/>
      </dsp:txXfrm>
    </dsp:sp>
    <dsp:sp modelId="{215C523B-775A-4387-B222-A9E5211AC4AC}">
      <dsp:nvSpPr>
        <dsp:cNvPr id="0" name=""/>
        <dsp:cNvSpPr/>
      </dsp:nvSpPr>
      <dsp:spPr>
        <a:xfrm>
          <a:off x="7969217" y="18849"/>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4FC61-B33F-4014-BF2C-52BD8C9F408E}">
      <dsp:nvSpPr>
        <dsp:cNvPr id="0" name=""/>
        <dsp:cNvSpPr/>
      </dsp:nvSpPr>
      <dsp:spPr>
        <a:xfrm>
          <a:off x="8364092" y="413724"/>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32FCE-3191-4D15-956A-19E945161720}">
      <dsp:nvSpPr>
        <dsp:cNvPr id="0" name=""/>
        <dsp:cNvSpPr/>
      </dsp:nvSpPr>
      <dsp:spPr>
        <a:xfrm>
          <a:off x="7376904" y="24488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t>Q to quit out of it</a:t>
          </a:r>
          <a:endParaRPr lang="en-US" sz="1700" kern="1200"/>
        </a:p>
      </dsp:txBody>
      <dsp:txXfrm>
        <a:off x="7376904" y="2448850"/>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686D7-7DC7-40C0-B058-70C465F89A8E}"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7024F-2E07-47A2-A255-EFF61CFD3ECE}" type="slidenum">
              <a:rPr lang="en-US" smtClean="0"/>
              <a:t>‹#›</a:t>
            </a:fld>
            <a:endParaRPr lang="en-US"/>
          </a:p>
        </p:txBody>
      </p:sp>
    </p:spTree>
    <p:extLst>
      <p:ext uri="{BB962C8B-B14F-4D97-AF65-F5344CB8AC3E}">
        <p14:creationId xmlns:p14="http://schemas.microsoft.com/office/powerpoint/2010/main" val="49305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nkd.in/gXCcfd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&gt; a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Blob &gt; a file </a:t>
            </a:r>
            <a:r>
              <a:rPr lang="en-US" sz="1200" dirty="0">
                <a:effectLst/>
                <a:latin typeface="-apple-system"/>
              </a:rPr>
              <a:t>(binary large object)</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endParaRPr lang="en-US" dirty="0"/>
          </a:p>
        </p:txBody>
      </p:sp>
      <p:sp>
        <p:nvSpPr>
          <p:cNvPr id="4" name="Slide Number Placeholder 3"/>
          <p:cNvSpPr>
            <a:spLocks noGrp="1"/>
          </p:cNvSpPr>
          <p:nvPr>
            <p:ph type="sldNum" sz="quarter" idx="5"/>
          </p:nvPr>
        </p:nvSpPr>
        <p:spPr/>
        <p:txBody>
          <a:bodyPr/>
          <a:lstStyle/>
          <a:p>
            <a:fld id="{1F27024F-2E07-47A2-A255-EFF61CFD3ECE}" type="slidenum">
              <a:rPr lang="en-US" smtClean="0"/>
              <a:t>2</a:t>
            </a:fld>
            <a:endParaRPr lang="en-US"/>
          </a:p>
        </p:txBody>
      </p:sp>
    </p:spTree>
    <p:extLst>
      <p:ext uri="{BB962C8B-B14F-4D97-AF65-F5344CB8AC3E}">
        <p14:creationId xmlns:p14="http://schemas.microsoft.com/office/powerpoint/2010/main" val="348304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apple-system"/>
              </a:rPr>
              <a:t> the branch master,</a:t>
            </a:r>
            <a:r>
              <a:rPr lang="en-US" sz="1800" dirty="0">
                <a:effectLst/>
                <a:latin typeface="-apple-system"/>
              </a:rPr>
              <a:t> </a:t>
            </a:r>
            <a:r>
              <a:rPr lang="en-US" sz="1800" b="1" dirty="0">
                <a:effectLst/>
                <a:latin typeface="-apple-system"/>
              </a:rPr>
              <a:t>that's always by default the main branch, there’s </a:t>
            </a:r>
            <a:r>
              <a:rPr lang="en-US" sz="1800" dirty="0">
                <a:effectLst/>
                <a:latin typeface="-apple-system"/>
              </a:rPr>
              <a:t>nothing to commit. The working tree is clean, we now know what a tree is and we know what our working directory is, right, so </a:t>
            </a:r>
            <a:r>
              <a:rPr lang="en-US" sz="1800" b="1" dirty="0">
                <a:effectLst/>
                <a:latin typeface="-apple-system"/>
              </a:rPr>
              <a:t>the working tree is that directory of things that we're working, that Git is looking at, but are not part of the repository, and the working tree matches what's in the repository.</a:t>
            </a:r>
            <a:endParaRPr lang="en-US" dirty="0"/>
          </a:p>
        </p:txBody>
      </p:sp>
      <p:sp>
        <p:nvSpPr>
          <p:cNvPr id="4" name="Slide Number Placeholder 3"/>
          <p:cNvSpPr>
            <a:spLocks noGrp="1"/>
          </p:cNvSpPr>
          <p:nvPr>
            <p:ph type="sldNum" sz="quarter" idx="5"/>
          </p:nvPr>
        </p:nvSpPr>
        <p:spPr/>
        <p:txBody>
          <a:bodyPr/>
          <a:lstStyle/>
          <a:p>
            <a:fld id="{1F27024F-2E07-47A2-A255-EFF61CFD3ECE}" type="slidenum">
              <a:rPr lang="en-US" smtClean="0"/>
              <a:t>3</a:t>
            </a:fld>
            <a:endParaRPr lang="en-US"/>
          </a:p>
        </p:txBody>
      </p:sp>
    </p:spTree>
    <p:extLst>
      <p:ext uri="{BB962C8B-B14F-4D97-AF65-F5344CB8AC3E}">
        <p14:creationId xmlns:p14="http://schemas.microsoft.com/office/powerpoint/2010/main" val="230431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https://lnkd.in/gXCcfdY</a:t>
            </a:r>
            <a:endParaRPr lang="en-US" dirty="0"/>
          </a:p>
        </p:txBody>
      </p:sp>
      <p:sp>
        <p:nvSpPr>
          <p:cNvPr id="4" name="Slide Number Placeholder 3"/>
          <p:cNvSpPr>
            <a:spLocks noGrp="1"/>
          </p:cNvSpPr>
          <p:nvPr>
            <p:ph type="sldNum" sz="quarter" idx="5"/>
          </p:nvPr>
        </p:nvSpPr>
        <p:spPr/>
        <p:txBody>
          <a:bodyPr/>
          <a:lstStyle/>
          <a:p>
            <a:fld id="{1F27024F-2E07-47A2-A255-EFF61CFD3ECE}" type="slidenum">
              <a:rPr lang="en-US" smtClean="0"/>
              <a:t>6</a:t>
            </a:fld>
            <a:endParaRPr lang="en-US"/>
          </a:p>
        </p:txBody>
      </p:sp>
    </p:spTree>
    <p:extLst>
      <p:ext uri="{BB962C8B-B14F-4D97-AF65-F5344CB8AC3E}">
        <p14:creationId xmlns:p14="http://schemas.microsoft.com/office/powerpoint/2010/main" val="349342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https://4bes.nl/2019/06/02/step-by-step-start-using-git-for-powershell/</a:t>
            </a:r>
          </a:p>
        </p:txBody>
      </p:sp>
      <p:sp>
        <p:nvSpPr>
          <p:cNvPr id="4" name="Slide Number Placeholder 3"/>
          <p:cNvSpPr>
            <a:spLocks noGrp="1"/>
          </p:cNvSpPr>
          <p:nvPr>
            <p:ph type="sldNum" sz="quarter" idx="5"/>
          </p:nvPr>
        </p:nvSpPr>
        <p:spPr/>
        <p:txBody>
          <a:bodyPr/>
          <a:lstStyle/>
          <a:p>
            <a:fld id="{1F27024F-2E07-47A2-A255-EFF61CFD3ECE}" type="slidenum">
              <a:rPr lang="en-US" smtClean="0"/>
              <a:t>7</a:t>
            </a:fld>
            <a:endParaRPr lang="en-US"/>
          </a:p>
        </p:txBody>
      </p:sp>
    </p:spTree>
    <p:extLst>
      <p:ext uri="{BB962C8B-B14F-4D97-AF65-F5344CB8AC3E}">
        <p14:creationId xmlns:p14="http://schemas.microsoft.com/office/powerpoint/2010/main" val="386139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3C3BD54-29B9-3D42-B178-776ED395AA85}" type="datetimeFigureOut">
              <a:rPr lang="en-US" smtClean="0"/>
              <a:pPr/>
              <a:t>3/3/2022</a:t>
            </a:fld>
            <a:endParaRPr lang="en-US" sz="140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6BB3423-611C-6944-BA94-F2572F362413}"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89464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12034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4825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51204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544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05758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6163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68624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42369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181776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26779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3C3BD54-29B9-3D42-B178-776ED395AA85}" type="datetimeFigureOut">
              <a:rPr lang="en-US" smtClean="0"/>
              <a:pPr/>
              <a:t>3/3/2022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7866326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4C58-5A49-459E-B806-F44DC9E98BC3}"/>
              </a:ext>
            </a:extLst>
          </p:cNvPr>
          <p:cNvSpPr>
            <a:spLocks noGrp="1"/>
          </p:cNvSpPr>
          <p:nvPr>
            <p:ph type="ctrTitle"/>
          </p:nvPr>
        </p:nvSpPr>
        <p:spPr>
          <a:xfrm>
            <a:off x="1059572" y="1096772"/>
            <a:ext cx="3377643" cy="2722164"/>
          </a:xfrm>
        </p:spPr>
        <p:txBody>
          <a:bodyPr>
            <a:normAutofit/>
          </a:bodyPr>
          <a:lstStyle/>
          <a:p>
            <a:r>
              <a:rPr lang="en-US" sz="6000" dirty="0"/>
              <a:t>GitHub Training</a:t>
            </a:r>
          </a:p>
        </p:txBody>
      </p:sp>
      <p:sp>
        <p:nvSpPr>
          <p:cNvPr id="3" name="Subtitle 2">
            <a:extLst>
              <a:ext uri="{FF2B5EF4-FFF2-40B4-BE49-F238E27FC236}">
                <a16:creationId xmlns:a16="http://schemas.microsoft.com/office/drawing/2014/main" id="{A2CDA776-B761-4549-935F-27A2FF1C672F}"/>
              </a:ext>
            </a:extLst>
          </p:cNvPr>
          <p:cNvSpPr>
            <a:spLocks noGrp="1"/>
          </p:cNvSpPr>
          <p:nvPr>
            <p:ph type="subTitle" idx="1"/>
          </p:nvPr>
        </p:nvSpPr>
        <p:spPr>
          <a:xfrm>
            <a:off x="1190805" y="4182368"/>
            <a:ext cx="3377643" cy="882904"/>
          </a:xfrm>
        </p:spPr>
        <p:txBody>
          <a:bodyPr>
            <a:normAutofit/>
          </a:bodyPr>
          <a:lstStyle/>
          <a:p>
            <a:r>
              <a:rPr lang="en-US" dirty="0"/>
              <a:t>Tameka Gillett</a:t>
            </a:r>
          </a:p>
        </p:txBody>
      </p:sp>
      <p:pic>
        <p:nvPicPr>
          <p:cNvPr id="4" name="Video 3">
            <a:extLst>
              <a:ext uri="{FF2B5EF4-FFF2-40B4-BE49-F238E27FC236}">
                <a16:creationId xmlns:a16="http://schemas.microsoft.com/office/drawing/2014/main" id="{2DE325F2-56B5-4161-B7FE-5D9AEF1792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699682" y="1732671"/>
            <a:ext cx="6518652" cy="3656327"/>
          </a:xfrm>
          <a:prstGeom prst="rect">
            <a:avLst/>
          </a:prstGeom>
        </p:spPr>
      </p:pic>
    </p:spTree>
    <p:extLst>
      <p:ext uri="{BB962C8B-B14F-4D97-AF65-F5344CB8AC3E}">
        <p14:creationId xmlns:p14="http://schemas.microsoft.com/office/powerpoint/2010/main" val="242579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B5FD-DFC0-464A-A9AF-F3E465AFB6D7}"/>
              </a:ext>
            </a:extLst>
          </p:cNvPr>
          <p:cNvSpPr>
            <a:spLocks noGrp="1"/>
          </p:cNvSpPr>
          <p:nvPr>
            <p:ph type="title"/>
          </p:nvPr>
        </p:nvSpPr>
        <p:spPr/>
        <p:txBody>
          <a:bodyPr>
            <a:normAutofit/>
          </a:bodyPr>
          <a:lstStyle/>
          <a:p>
            <a:r>
              <a:rPr lang="en-US" dirty="0" err="1"/>
              <a:t>Powershell</a:t>
            </a:r>
            <a:r>
              <a:rPr lang="en-US" dirty="0"/>
              <a:t> Keyboard Movements</a:t>
            </a:r>
          </a:p>
        </p:txBody>
      </p:sp>
      <p:graphicFrame>
        <p:nvGraphicFramePr>
          <p:cNvPr id="5" name="Content Placeholder 2">
            <a:extLst>
              <a:ext uri="{FF2B5EF4-FFF2-40B4-BE49-F238E27FC236}">
                <a16:creationId xmlns:a16="http://schemas.microsoft.com/office/drawing/2014/main" id="{48CE81F2-D407-4768-B1E9-314F8CC57D56}"/>
              </a:ext>
            </a:extLst>
          </p:cNvPr>
          <p:cNvGraphicFramePr>
            <a:graphicFrameLocks noGrp="1"/>
          </p:cNvGraphicFramePr>
          <p:nvPr>
            <p:ph idx="1"/>
            <p:extLst>
              <p:ext uri="{D42A27DB-BD31-4B8C-83A1-F6EECF244321}">
                <p14:modId xmlns:p14="http://schemas.microsoft.com/office/powerpoint/2010/main" val="1981495685"/>
              </p:ext>
            </p:extLst>
          </p:nvPr>
        </p:nvGraphicFramePr>
        <p:xfrm>
          <a:off x="565149" y="2692400"/>
          <a:ext cx="10653184" cy="318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356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Staging files with git add &#10;add -u &#10;git &#10;git &#10;git &#10;git &#10;add &#10;add . &#10;add &#10;Stages all changes (new, modified, or deleted files) &#10;Stages new and modified files only &#10;Stages modified and deleted files only &#10;Stages a specific file ">
            <a:extLst>
              <a:ext uri="{FF2B5EF4-FFF2-40B4-BE49-F238E27FC236}">
                <a16:creationId xmlns:a16="http://schemas.microsoft.com/office/drawing/2014/main" id="{0567D2D8-C6D2-48C1-A69B-9E3A827CDC7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8" r="170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3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CF71-A395-40DB-9120-ED7C80FEC62B}"/>
              </a:ext>
            </a:extLst>
          </p:cNvPr>
          <p:cNvSpPr>
            <a:spLocks noGrp="1"/>
          </p:cNvSpPr>
          <p:nvPr>
            <p:ph type="title"/>
          </p:nvPr>
        </p:nvSpPr>
        <p:spPr>
          <a:xfrm>
            <a:off x="797106" y="1625608"/>
            <a:ext cx="3894376" cy="2722164"/>
          </a:xfrm>
        </p:spPr>
        <p:txBody>
          <a:bodyPr vert="horz" lIns="91440" tIns="45720" rIns="91440" bIns="45720" rtlCol="0" anchor="b">
            <a:normAutofit/>
          </a:bodyPr>
          <a:lstStyle/>
          <a:p>
            <a:r>
              <a:rPr lang="en-US" sz="6600" kern="1200" spc="-150">
                <a:solidFill>
                  <a:schemeClr val="tx1"/>
                </a:solidFill>
                <a:latin typeface="+mj-lt"/>
                <a:ea typeface="+mj-ea"/>
                <a:cs typeface="+mj-cs"/>
              </a:rPr>
              <a:t>Mkdir </a:t>
            </a:r>
          </a:p>
        </p:txBody>
      </p:sp>
      <p:sp>
        <p:nvSpPr>
          <p:cNvPr id="3" name="Content Placeholder 2">
            <a:extLst>
              <a:ext uri="{FF2B5EF4-FFF2-40B4-BE49-F238E27FC236}">
                <a16:creationId xmlns:a16="http://schemas.microsoft.com/office/drawing/2014/main" id="{AB6A477B-A58E-4B9B-A063-394B0229117B}"/>
              </a:ext>
            </a:extLst>
          </p:cNvPr>
          <p:cNvSpPr>
            <a:spLocks noGrp="1"/>
          </p:cNvSpPr>
          <p:nvPr>
            <p:ph idx="1"/>
          </p:nvPr>
        </p:nvSpPr>
        <p:spPr>
          <a:xfrm>
            <a:off x="797106" y="4466845"/>
            <a:ext cx="3894376" cy="882904"/>
          </a:xfrm>
        </p:spPr>
        <p:txBody>
          <a:bodyPr vert="horz" lIns="91440" tIns="45720" rIns="91440" bIns="45720" rtlCol="0">
            <a:normAutofit fontScale="92500"/>
          </a:bodyPr>
          <a:lstStyle/>
          <a:p>
            <a:pPr marL="0" indent="0">
              <a:lnSpc>
                <a:spcPct val="90000"/>
              </a:lnSpc>
              <a:buNone/>
            </a:pPr>
            <a:r>
              <a:rPr lang="en-US" sz="1700">
                <a:effectLst/>
              </a:rPr>
              <a:t>make a new project folder using the make directory command again, mkdir space then directory name</a:t>
            </a:r>
            <a:endParaRPr lang="en-US" sz="1700"/>
          </a:p>
        </p:txBody>
      </p:sp>
      <p:pic>
        <p:nvPicPr>
          <p:cNvPr id="6" name="Picture 5" descr="Graphical user interface, application&#10;&#10;Description automatically generated">
            <a:extLst>
              <a:ext uri="{FF2B5EF4-FFF2-40B4-BE49-F238E27FC236}">
                <a16:creationId xmlns:a16="http://schemas.microsoft.com/office/drawing/2014/main" id="{875D04C4-2C82-4C2A-A9B4-84C175779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709" y="1626523"/>
            <a:ext cx="5731624" cy="3868623"/>
          </a:xfrm>
          <a:prstGeom prst="rect">
            <a:avLst/>
          </a:prstGeom>
        </p:spPr>
      </p:pic>
    </p:spTree>
    <p:extLst>
      <p:ext uri="{BB962C8B-B14F-4D97-AF65-F5344CB8AC3E}">
        <p14:creationId xmlns:p14="http://schemas.microsoft.com/office/powerpoint/2010/main" val="1009085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A1FF-E78C-46C2-BB27-E81997EB3ECA}"/>
              </a:ext>
            </a:extLst>
          </p:cNvPr>
          <p:cNvSpPr>
            <a:spLocks noGrp="1"/>
          </p:cNvSpPr>
          <p:nvPr>
            <p:ph type="title"/>
          </p:nvPr>
        </p:nvSpPr>
        <p:spPr>
          <a:xfrm>
            <a:off x="7575238" y="1934486"/>
            <a:ext cx="4133840" cy="1446550"/>
          </a:xfrm>
        </p:spPr>
        <p:txBody>
          <a:bodyPr vert="horz" lIns="91440" tIns="45720" rIns="91440" bIns="45720" rtlCol="0" anchor="t">
            <a:normAutofit/>
          </a:bodyPr>
          <a:lstStyle/>
          <a:p>
            <a:r>
              <a:rPr lang="en-US" kern="1200" dirty="0">
                <a:solidFill>
                  <a:schemeClr val="tx1"/>
                </a:solidFill>
                <a:latin typeface="+mj-lt"/>
                <a:ea typeface="+mj-ea"/>
                <a:cs typeface="+mj-cs"/>
              </a:rPr>
              <a:t>Set up a Repo</a:t>
            </a:r>
          </a:p>
        </p:txBody>
      </p:sp>
      <p:pic>
        <p:nvPicPr>
          <p:cNvPr id="10242" name="Picture 2" descr="git init &#10;Use git init to initialize a Git &#10;repository. Run this command in &#10;an un-versioned directory to start &#10;tracking changes. ">
            <a:extLst>
              <a:ext uri="{FF2B5EF4-FFF2-40B4-BE49-F238E27FC236}">
                <a16:creationId xmlns:a16="http://schemas.microsoft.com/office/drawing/2014/main" id="{59D198E8-C50E-46BB-8A9E-49B73E0A1C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3666" y="1934487"/>
            <a:ext cx="5731624" cy="32526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E9621A-4CB0-4D5F-B5E9-240F75A65856}"/>
              </a:ext>
            </a:extLst>
          </p:cNvPr>
          <p:cNvSpPr txBox="1"/>
          <p:nvPr/>
        </p:nvSpPr>
        <p:spPr>
          <a:xfrm>
            <a:off x="7493001" y="2691638"/>
            <a:ext cx="4133840" cy="3188586"/>
          </a:xfrm>
          <a:prstGeom prst="rect">
            <a:avLst/>
          </a:prstGeom>
        </p:spPr>
        <p:txBody>
          <a:bodyPr vert="horz" lIns="91440" tIns="45720" rIns="91440" bIns="45720" rtlCol="0">
            <a:normAutofit lnSpcReduction="10000"/>
          </a:bodyPr>
          <a:lstStyle/>
          <a:p>
            <a:pPr indent="-228600">
              <a:spcAft>
                <a:spcPts val="600"/>
              </a:spcAft>
              <a:buFont typeface="System Font Regular"/>
              <a:buChar char="–"/>
            </a:pPr>
            <a:r>
              <a:rPr lang="en-US">
                <a:effectLst/>
              </a:rPr>
              <a:t> Before we can do anything with Git, </a:t>
            </a:r>
            <a:r>
              <a:rPr lang="en-US" u="sng">
                <a:effectLst/>
              </a:rPr>
              <a:t>we need to first create a repository. </a:t>
            </a:r>
            <a:r>
              <a:rPr lang="en-US">
                <a:effectLst/>
              </a:rPr>
              <a:t>I usually designate a main folder to hold all my projects, then create individual project folders inside. Let's use the Git Projects folder we made earlier to hold all of our exercises. First, let's make sure we're in the correct directory. Use the PWD, Print Working Directory command, to check where you are.</a:t>
            </a:r>
            <a:endParaRPr lang="en-US"/>
          </a:p>
        </p:txBody>
      </p:sp>
      <p:pic>
        <p:nvPicPr>
          <p:cNvPr id="15" name="Picture 2" descr="C: cd pr03ect-a &#10;PS C: git init &#10;•Initialized empty Git repository in C: /Users/tamek/OneDrive/Desktop/git-projects/project-a/.gi &#10;IPS C: ">
            <a:extLst>
              <a:ext uri="{FF2B5EF4-FFF2-40B4-BE49-F238E27FC236}">
                <a16:creationId xmlns:a16="http://schemas.microsoft.com/office/drawing/2014/main" id="{2C84AAC0-46F4-45B2-823A-B3FEBD736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27" y="538837"/>
            <a:ext cx="8103332" cy="111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6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B195-7255-4291-B1CA-02B049A09C5C}"/>
              </a:ext>
            </a:extLst>
          </p:cNvPr>
          <p:cNvSpPr>
            <a:spLocks noGrp="1"/>
          </p:cNvSpPr>
          <p:nvPr>
            <p:ph type="title"/>
          </p:nvPr>
        </p:nvSpPr>
        <p:spPr/>
        <p:txBody>
          <a:bodyPr/>
          <a:lstStyle/>
          <a:p>
            <a:r>
              <a:rPr lang="en-US" dirty="0"/>
              <a:t>Cloning Your Repo</a:t>
            </a:r>
          </a:p>
        </p:txBody>
      </p:sp>
      <p:pic>
        <p:nvPicPr>
          <p:cNvPr id="12290" name="Picture 2">
            <a:extLst>
              <a:ext uri="{FF2B5EF4-FFF2-40B4-BE49-F238E27FC236}">
                <a16:creationId xmlns:a16="http://schemas.microsoft.com/office/drawing/2014/main" id="{232E7E51-AF73-4BD7-AAF3-D16118F48B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150" y="2174240"/>
            <a:ext cx="11198338"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0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7245-FC94-4BF9-9561-5DB9E3DE5D65}"/>
              </a:ext>
            </a:extLst>
          </p:cNvPr>
          <p:cNvSpPr>
            <a:spLocks noGrp="1"/>
          </p:cNvSpPr>
          <p:nvPr>
            <p:ph type="title"/>
          </p:nvPr>
        </p:nvSpPr>
        <p:spPr/>
        <p:txBody>
          <a:bodyPr/>
          <a:lstStyle/>
          <a:p>
            <a:r>
              <a:rPr lang="en-US" dirty="0"/>
              <a:t>Changes to files</a:t>
            </a:r>
          </a:p>
        </p:txBody>
      </p:sp>
      <p:pic>
        <p:nvPicPr>
          <p:cNvPr id="5" name="Content Placeholder 4">
            <a:extLst>
              <a:ext uri="{FF2B5EF4-FFF2-40B4-BE49-F238E27FC236}">
                <a16:creationId xmlns:a16="http://schemas.microsoft.com/office/drawing/2014/main" id="{751F5842-A536-4539-A30B-1B9EA19EB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4261" y="1180886"/>
            <a:ext cx="7232590" cy="852248"/>
          </a:xfrm>
        </p:spPr>
      </p:pic>
      <p:sp>
        <p:nvSpPr>
          <p:cNvPr id="6" name="TextBox 5">
            <a:extLst>
              <a:ext uri="{FF2B5EF4-FFF2-40B4-BE49-F238E27FC236}">
                <a16:creationId xmlns:a16="http://schemas.microsoft.com/office/drawing/2014/main" id="{B3ABEA03-5BB9-40C8-ADFF-6B2B7BB19D64}"/>
              </a:ext>
            </a:extLst>
          </p:cNvPr>
          <p:cNvSpPr txBox="1"/>
          <p:nvPr/>
        </p:nvSpPr>
        <p:spPr>
          <a:xfrm>
            <a:off x="148293" y="2125783"/>
            <a:ext cx="4941867" cy="1477328"/>
          </a:xfrm>
          <a:prstGeom prst="rect">
            <a:avLst/>
          </a:prstGeom>
          <a:noFill/>
        </p:spPr>
        <p:txBody>
          <a:bodyPr wrap="square" rtlCol="0">
            <a:spAutoFit/>
          </a:bodyPr>
          <a:lstStyle/>
          <a:p>
            <a:r>
              <a:rPr lang="en-US" sz="1800" dirty="0">
                <a:effectLst/>
                <a:latin typeface="-apple-system"/>
              </a:rPr>
              <a:t> The </a:t>
            </a:r>
            <a:r>
              <a:rPr lang="en-US" sz="1800" b="1" dirty="0">
                <a:effectLst/>
                <a:latin typeface="-apple-system"/>
              </a:rPr>
              <a:t>plus</a:t>
            </a:r>
            <a:r>
              <a:rPr lang="en-US" sz="1800" dirty="0">
                <a:effectLst/>
                <a:latin typeface="-apple-system"/>
              </a:rPr>
              <a:t> signs indicate what was added to the file. </a:t>
            </a:r>
          </a:p>
          <a:p>
            <a:endParaRPr lang="en-US" dirty="0">
              <a:latin typeface="-apple-system"/>
            </a:endParaRPr>
          </a:p>
          <a:p>
            <a:r>
              <a:rPr lang="en-US" sz="1800" dirty="0">
                <a:effectLst/>
                <a:latin typeface="-apple-system"/>
              </a:rPr>
              <a:t>The </a:t>
            </a:r>
            <a:r>
              <a:rPr lang="en-US" sz="1800" b="1" dirty="0">
                <a:effectLst/>
                <a:latin typeface="-apple-system"/>
              </a:rPr>
              <a:t>minus</a:t>
            </a:r>
            <a:r>
              <a:rPr lang="en-US" sz="1800" dirty="0">
                <a:effectLst/>
                <a:latin typeface="-apple-system"/>
              </a:rPr>
              <a:t> sign is whenever we take something away from the file.</a:t>
            </a:r>
            <a:endParaRPr lang="en-US" dirty="0"/>
          </a:p>
        </p:txBody>
      </p:sp>
      <p:pic>
        <p:nvPicPr>
          <p:cNvPr id="8" name="Picture 7">
            <a:extLst>
              <a:ext uri="{FF2B5EF4-FFF2-40B4-BE49-F238E27FC236}">
                <a16:creationId xmlns:a16="http://schemas.microsoft.com/office/drawing/2014/main" id="{EEDF813F-F479-49B4-BB52-0D19C40EAE77}"/>
              </a:ext>
            </a:extLst>
          </p:cNvPr>
          <p:cNvPicPr>
            <a:picLocks noChangeAspect="1"/>
          </p:cNvPicPr>
          <p:nvPr/>
        </p:nvPicPr>
        <p:blipFill>
          <a:blip r:embed="rId3"/>
          <a:stretch>
            <a:fillRect/>
          </a:stretch>
        </p:blipFill>
        <p:spPr>
          <a:xfrm>
            <a:off x="6490234" y="4013652"/>
            <a:ext cx="5257529" cy="619308"/>
          </a:xfrm>
          <a:prstGeom prst="rect">
            <a:avLst/>
          </a:prstGeom>
        </p:spPr>
      </p:pic>
      <p:sp>
        <p:nvSpPr>
          <p:cNvPr id="9" name="TextBox 8">
            <a:extLst>
              <a:ext uri="{FF2B5EF4-FFF2-40B4-BE49-F238E27FC236}">
                <a16:creationId xmlns:a16="http://schemas.microsoft.com/office/drawing/2014/main" id="{41801B91-42B8-467D-84B5-03FC6EEAEDBA}"/>
              </a:ext>
            </a:extLst>
          </p:cNvPr>
          <p:cNvSpPr txBox="1"/>
          <p:nvPr/>
        </p:nvSpPr>
        <p:spPr>
          <a:xfrm>
            <a:off x="3545840" y="4185550"/>
            <a:ext cx="3810000" cy="369332"/>
          </a:xfrm>
          <a:prstGeom prst="rect">
            <a:avLst/>
          </a:prstGeom>
          <a:noFill/>
        </p:spPr>
        <p:txBody>
          <a:bodyPr wrap="square" rtlCol="0">
            <a:spAutoFit/>
          </a:bodyPr>
          <a:lstStyle/>
          <a:p>
            <a:r>
              <a:rPr lang="en-US" dirty="0"/>
              <a:t>View the movement of work</a:t>
            </a:r>
          </a:p>
        </p:txBody>
      </p:sp>
      <p:pic>
        <p:nvPicPr>
          <p:cNvPr id="8194" name="Picture 2" descr="don't see anything about scheduling a pick-up date for &#10;because you 're supposed to go with them. Our Kids &#10;nd Some quality time with your kids and have fun, we promise &#10;shuttles pr•cwided for the LA &#10;my &#10;California trips are not cam &#10;enjoy ">
            <a:extLst>
              <a:ext uri="{FF2B5EF4-FFF2-40B4-BE49-F238E27FC236}">
                <a16:creationId xmlns:a16="http://schemas.microsoft.com/office/drawing/2014/main" id="{07A1CCA4-FE1E-4C13-BADE-668ABF7FC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367" y="4846136"/>
            <a:ext cx="7760484" cy="10365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0A2A9A-E636-4328-9D27-695E6F7A1733}"/>
              </a:ext>
            </a:extLst>
          </p:cNvPr>
          <p:cNvSpPr/>
          <p:nvPr/>
        </p:nvSpPr>
        <p:spPr>
          <a:xfrm rot="1690466">
            <a:off x="5122743" y="2492191"/>
            <a:ext cx="312938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Git status</a:t>
            </a:r>
          </a:p>
        </p:txBody>
      </p:sp>
      <p:sp>
        <p:nvSpPr>
          <p:cNvPr id="11" name="Rectangle 10">
            <a:extLst>
              <a:ext uri="{FF2B5EF4-FFF2-40B4-BE49-F238E27FC236}">
                <a16:creationId xmlns:a16="http://schemas.microsoft.com/office/drawing/2014/main" id="{1EE20770-88F3-40B0-AD54-CDFFEF07C082}"/>
              </a:ext>
            </a:extLst>
          </p:cNvPr>
          <p:cNvSpPr/>
          <p:nvPr/>
        </p:nvSpPr>
        <p:spPr>
          <a:xfrm rot="1881473">
            <a:off x="7772597" y="2492191"/>
            <a:ext cx="22381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Git diff</a:t>
            </a:r>
          </a:p>
        </p:txBody>
      </p:sp>
      <p:sp>
        <p:nvSpPr>
          <p:cNvPr id="13" name="Rectangle 12">
            <a:extLst>
              <a:ext uri="{FF2B5EF4-FFF2-40B4-BE49-F238E27FC236}">
                <a16:creationId xmlns:a16="http://schemas.microsoft.com/office/drawing/2014/main" id="{51B71E20-14E6-4EAE-AB3D-E646FB4FB37B}"/>
              </a:ext>
            </a:extLst>
          </p:cNvPr>
          <p:cNvSpPr/>
          <p:nvPr/>
        </p:nvSpPr>
        <p:spPr>
          <a:xfrm rot="2246649">
            <a:off x="9694289" y="2402782"/>
            <a:ext cx="214693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Git log</a:t>
            </a:r>
          </a:p>
        </p:txBody>
      </p:sp>
      <p:sp>
        <p:nvSpPr>
          <p:cNvPr id="16" name="Speech Bubble: Oval 15">
            <a:extLst>
              <a:ext uri="{FF2B5EF4-FFF2-40B4-BE49-F238E27FC236}">
                <a16:creationId xmlns:a16="http://schemas.microsoft.com/office/drawing/2014/main" id="{3866F46F-9114-4294-998D-C4BCE0435A1A}"/>
              </a:ext>
            </a:extLst>
          </p:cNvPr>
          <p:cNvSpPr/>
          <p:nvPr/>
        </p:nvSpPr>
        <p:spPr>
          <a:xfrm>
            <a:off x="565149" y="4013652"/>
            <a:ext cx="2401571" cy="2309812"/>
          </a:xfrm>
          <a:prstGeom prst="wedgeEllipseCallout">
            <a:avLst>
              <a:gd name="adj1" fmla="val 154244"/>
              <a:gd name="adj2" fmla="val -8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ways to see what is going on by who and when</a:t>
            </a:r>
          </a:p>
        </p:txBody>
      </p:sp>
    </p:spTree>
    <p:extLst>
      <p:ext uri="{BB962C8B-B14F-4D97-AF65-F5344CB8AC3E}">
        <p14:creationId xmlns:p14="http://schemas.microsoft.com/office/powerpoint/2010/main" val="427955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5488-3A9D-4052-AEF2-572D0916B489}"/>
              </a:ext>
            </a:extLst>
          </p:cNvPr>
          <p:cNvSpPr>
            <a:spLocks noGrp="1"/>
          </p:cNvSpPr>
          <p:nvPr>
            <p:ph type="title"/>
          </p:nvPr>
        </p:nvSpPr>
        <p:spPr>
          <a:xfrm>
            <a:off x="8417240" y="1625608"/>
            <a:ext cx="2976767" cy="2722164"/>
          </a:xfrm>
        </p:spPr>
        <p:txBody>
          <a:bodyPr vert="horz" lIns="91440" tIns="45720" rIns="91440" bIns="45720" rtlCol="0" anchor="b">
            <a:normAutofit/>
          </a:bodyPr>
          <a:lstStyle/>
          <a:p>
            <a:r>
              <a:rPr lang="en-US" sz="6000" kern="1200" spc="-150">
                <a:solidFill>
                  <a:schemeClr val="tx1"/>
                </a:solidFill>
                <a:latin typeface="+mj-lt"/>
                <a:ea typeface="+mj-ea"/>
                <a:cs typeface="+mj-cs"/>
              </a:rPr>
              <a:t>Branches</a:t>
            </a:r>
          </a:p>
        </p:txBody>
      </p:sp>
      <p:pic>
        <p:nvPicPr>
          <p:cNvPr id="5" name="Content Placeholder 4" descr="Graphical user interface, text, application&#10;&#10;Description automatically generated">
            <a:extLst>
              <a:ext uri="{FF2B5EF4-FFF2-40B4-BE49-F238E27FC236}">
                <a16:creationId xmlns:a16="http://schemas.microsoft.com/office/drawing/2014/main" id="{ECA2B6A4-9EB3-45F0-83CD-F336D8736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665" y="2483536"/>
            <a:ext cx="4994515" cy="3283894"/>
          </a:xfrm>
          <a:prstGeom prst="rect">
            <a:avLst/>
          </a:prstGeom>
        </p:spPr>
      </p:pic>
      <p:pic>
        <p:nvPicPr>
          <p:cNvPr id="7" name="Picture 6" descr="Diagram&#10;&#10;Description automatically generated">
            <a:extLst>
              <a:ext uri="{FF2B5EF4-FFF2-40B4-BE49-F238E27FC236}">
                <a16:creationId xmlns:a16="http://schemas.microsoft.com/office/drawing/2014/main" id="{DA6225C7-43A9-41FE-9324-0D3FBF4CA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760" y="1036701"/>
            <a:ext cx="7614927" cy="1446835"/>
          </a:xfrm>
          <a:prstGeom prst="rect">
            <a:avLst/>
          </a:prstGeom>
        </p:spPr>
      </p:pic>
    </p:spTree>
    <p:extLst>
      <p:ext uri="{BB962C8B-B14F-4D97-AF65-F5344CB8AC3E}">
        <p14:creationId xmlns:p14="http://schemas.microsoft.com/office/powerpoint/2010/main" val="23071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1054-7826-4A83-B9B2-DB206B02BDA9}"/>
              </a:ext>
            </a:extLst>
          </p:cNvPr>
          <p:cNvSpPr>
            <a:spLocks noGrp="1"/>
          </p:cNvSpPr>
          <p:nvPr>
            <p:ph type="title"/>
          </p:nvPr>
        </p:nvSpPr>
        <p:spPr>
          <a:xfrm>
            <a:off x="8016856" y="1204721"/>
            <a:ext cx="3609983" cy="1446550"/>
          </a:xfrm>
        </p:spPr>
        <p:txBody>
          <a:bodyPr>
            <a:normAutofit/>
          </a:bodyPr>
          <a:lstStyle/>
          <a:p>
            <a:r>
              <a:rPr lang="en-US"/>
              <a:t>Finding your file</a:t>
            </a:r>
            <a:endParaRPr lang="en-US" dirty="0"/>
          </a:p>
        </p:txBody>
      </p:sp>
      <p:sp>
        <p:nvSpPr>
          <p:cNvPr id="9" name="Content Placeholder 8">
            <a:extLst>
              <a:ext uri="{FF2B5EF4-FFF2-40B4-BE49-F238E27FC236}">
                <a16:creationId xmlns:a16="http://schemas.microsoft.com/office/drawing/2014/main" id="{B768778A-86AD-4C00-AC68-09FEA0C7DCA9}"/>
              </a:ext>
            </a:extLst>
          </p:cNvPr>
          <p:cNvSpPr>
            <a:spLocks noGrp="1"/>
          </p:cNvSpPr>
          <p:nvPr>
            <p:ph idx="1"/>
          </p:nvPr>
        </p:nvSpPr>
        <p:spPr>
          <a:xfrm>
            <a:off x="8016857" y="2691638"/>
            <a:ext cx="3609983" cy="3188586"/>
          </a:xfrm>
        </p:spPr>
        <p:txBody>
          <a:bodyPr>
            <a:normAutofit/>
          </a:bodyPr>
          <a:lstStyle/>
          <a:p>
            <a:r>
              <a:rPr lang="en-US" dirty="0"/>
              <a:t>You can see how many repo’s you have in your GitHub</a:t>
            </a:r>
          </a:p>
        </p:txBody>
      </p:sp>
      <p:pic>
        <p:nvPicPr>
          <p:cNvPr id="5" name="Content Placeholder 4" descr="Graphical user interface, text&#10;&#10;Description automatically generated">
            <a:extLst>
              <a:ext uri="{FF2B5EF4-FFF2-40B4-BE49-F238E27FC236}">
                <a16:creationId xmlns:a16="http://schemas.microsoft.com/office/drawing/2014/main" id="{500F9E1F-59DC-49F4-AC89-A838129A1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35" y="1691148"/>
            <a:ext cx="7062642" cy="3355604"/>
          </a:xfrm>
          <a:prstGeom prst="rect">
            <a:avLst/>
          </a:prstGeom>
        </p:spPr>
      </p:pic>
    </p:spTree>
    <p:extLst>
      <p:ext uri="{BB962C8B-B14F-4D97-AF65-F5344CB8AC3E}">
        <p14:creationId xmlns:p14="http://schemas.microsoft.com/office/powerpoint/2010/main" val="173609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3895-2741-40C7-93AE-DB1E3FEB8395}"/>
              </a:ext>
            </a:extLst>
          </p:cNvPr>
          <p:cNvSpPr>
            <a:spLocks noGrp="1"/>
          </p:cNvSpPr>
          <p:nvPr>
            <p:ph type="title"/>
          </p:nvPr>
        </p:nvSpPr>
        <p:spPr>
          <a:xfrm>
            <a:off x="797106" y="1625608"/>
            <a:ext cx="3894376" cy="2722164"/>
          </a:xfrm>
        </p:spPr>
        <p:txBody>
          <a:bodyPr vert="horz" lIns="91440" tIns="45720" rIns="91440" bIns="45720" rtlCol="0" anchor="b">
            <a:normAutofit fontScale="90000"/>
          </a:bodyPr>
          <a:lstStyle/>
          <a:p>
            <a:pPr>
              <a:lnSpc>
                <a:spcPct val="90000"/>
              </a:lnSpc>
            </a:pPr>
            <a:r>
              <a:rPr lang="en-US" sz="4600" kern="1200" spc="-150" dirty="0">
                <a:solidFill>
                  <a:schemeClr val="tx1"/>
                </a:solidFill>
                <a:latin typeface="+mj-lt"/>
                <a:ea typeface="+mj-ea"/>
                <a:cs typeface="+mj-cs"/>
              </a:rPr>
              <a:t>View how many files, or BLOBS, you have </a:t>
            </a:r>
            <a:br>
              <a:rPr lang="en-US" sz="4600" kern="1200" spc="-150" dirty="0">
                <a:solidFill>
                  <a:schemeClr val="tx1"/>
                </a:solidFill>
                <a:latin typeface="+mj-lt"/>
                <a:ea typeface="+mj-ea"/>
                <a:cs typeface="+mj-cs"/>
              </a:rPr>
            </a:br>
            <a:r>
              <a:rPr lang="en-US" sz="4600" kern="1200" spc="-150" dirty="0">
                <a:solidFill>
                  <a:schemeClr val="tx1"/>
                </a:solidFill>
                <a:latin typeface="+mj-lt"/>
                <a:ea typeface="+mj-ea"/>
                <a:cs typeface="+mj-cs"/>
              </a:rPr>
              <a:t>ls lets you view</a:t>
            </a:r>
          </a:p>
        </p:txBody>
      </p:sp>
      <p:pic>
        <p:nvPicPr>
          <p:cNvPr id="5" name="Content Placeholder 4" descr="Text&#10;&#10;Description automatically generated with low confidence">
            <a:extLst>
              <a:ext uri="{FF2B5EF4-FFF2-40B4-BE49-F238E27FC236}">
                <a16:creationId xmlns:a16="http://schemas.microsoft.com/office/drawing/2014/main" id="{71D7197D-0B1E-4B86-93B4-CC8856478F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6381" y="1733460"/>
            <a:ext cx="7055745" cy="3684570"/>
          </a:xfrm>
          <a:prstGeom prst="rect">
            <a:avLst/>
          </a:prstGeom>
        </p:spPr>
      </p:pic>
      <p:sp>
        <p:nvSpPr>
          <p:cNvPr id="6" name="TextBox 5">
            <a:extLst>
              <a:ext uri="{FF2B5EF4-FFF2-40B4-BE49-F238E27FC236}">
                <a16:creationId xmlns:a16="http://schemas.microsoft.com/office/drawing/2014/main" id="{44A4BE60-B1C3-4883-A933-AB4299F0D29E}"/>
              </a:ext>
            </a:extLst>
          </p:cNvPr>
          <p:cNvSpPr txBox="1"/>
          <p:nvPr/>
        </p:nvSpPr>
        <p:spPr>
          <a:xfrm>
            <a:off x="560439" y="4945626"/>
            <a:ext cx="3657600" cy="1200329"/>
          </a:xfrm>
          <a:prstGeom prst="rect">
            <a:avLst/>
          </a:prstGeom>
          <a:noFill/>
        </p:spPr>
        <p:txBody>
          <a:bodyPr wrap="square" rtlCol="0">
            <a:spAutoFit/>
          </a:bodyPr>
          <a:lstStyle/>
          <a:p>
            <a:r>
              <a:rPr lang="en-US" dirty="0"/>
              <a:t>Everyone has their own branch they can work in but you need to link it to your GitHub account to work in it</a:t>
            </a:r>
          </a:p>
        </p:txBody>
      </p:sp>
    </p:spTree>
    <p:extLst>
      <p:ext uri="{BB962C8B-B14F-4D97-AF65-F5344CB8AC3E}">
        <p14:creationId xmlns:p14="http://schemas.microsoft.com/office/powerpoint/2010/main" val="271036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496C-3835-4BEA-860F-C601A2D81C2F}"/>
              </a:ext>
            </a:extLst>
          </p:cNvPr>
          <p:cNvSpPr>
            <a:spLocks noGrp="1"/>
          </p:cNvSpPr>
          <p:nvPr>
            <p:ph type="title"/>
          </p:nvPr>
        </p:nvSpPr>
        <p:spPr>
          <a:xfrm>
            <a:off x="565148" y="1204721"/>
            <a:ext cx="10555135" cy="1446550"/>
          </a:xfrm>
        </p:spPr>
        <p:txBody>
          <a:bodyPr>
            <a:normAutofit fontScale="90000"/>
          </a:bodyPr>
          <a:lstStyle/>
          <a:p>
            <a:r>
              <a:rPr lang="en-US" dirty="0"/>
              <a:t>This is my branch and the ls is showing how I added my question to the master copy. Now I can just keep adding or making my changes here.</a:t>
            </a:r>
          </a:p>
        </p:txBody>
      </p:sp>
      <p:pic>
        <p:nvPicPr>
          <p:cNvPr id="5" name="Content Placeholder 4" descr="Graphical user interface, application&#10;&#10;Description automatically generated">
            <a:extLst>
              <a:ext uri="{FF2B5EF4-FFF2-40B4-BE49-F238E27FC236}">
                <a16:creationId xmlns:a16="http://schemas.microsoft.com/office/drawing/2014/main" id="{5DD44C2B-B71C-4C99-AE7E-3C1847472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421" y="3265265"/>
            <a:ext cx="6790008" cy="1478408"/>
          </a:xfrm>
        </p:spPr>
      </p:pic>
    </p:spTree>
    <p:extLst>
      <p:ext uri="{BB962C8B-B14F-4D97-AF65-F5344CB8AC3E}">
        <p14:creationId xmlns:p14="http://schemas.microsoft.com/office/powerpoint/2010/main" val="50884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37E1-A5AD-477B-97B1-A227998881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F9AEA1-D0F3-403F-8A7D-921C0D8E65C2}"/>
              </a:ext>
            </a:extLst>
          </p:cNvPr>
          <p:cNvSpPr>
            <a:spLocks noGrp="1"/>
          </p:cNvSpPr>
          <p:nvPr>
            <p:ph idx="1"/>
          </p:nvPr>
        </p:nvSpPr>
        <p:spPr/>
        <p:txBody>
          <a:bodyPr/>
          <a:lstStyle/>
          <a:p>
            <a:endParaRPr lang="en-US" dirty="0"/>
          </a:p>
        </p:txBody>
      </p:sp>
      <p:pic>
        <p:nvPicPr>
          <p:cNvPr id="14338" name="Picture 2" descr="Working Directory &#10;Make changes to files. &#10;(add, delete, rename, &#10;edit, etc.) &#10;Staging Area &#10;List of revised files &#10;to be added to the &#10;repo. (git add) &#10;Repository &#10;Changes are committed &#10;(saved) to the repo. &#10;(git commit) ">
            <a:extLst>
              <a:ext uri="{FF2B5EF4-FFF2-40B4-BE49-F238E27FC236}">
                <a16:creationId xmlns:a16="http://schemas.microsoft.com/office/drawing/2014/main" id="{8C704FD3-EE8F-4C01-814A-60CE85D98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0" y="977776"/>
            <a:ext cx="103060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157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5A8B-586A-4FF5-ACFC-5B8E10763CB9}"/>
              </a:ext>
            </a:extLst>
          </p:cNvPr>
          <p:cNvSpPr>
            <a:spLocks noGrp="1"/>
          </p:cNvSpPr>
          <p:nvPr>
            <p:ph type="title"/>
          </p:nvPr>
        </p:nvSpPr>
        <p:spPr>
          <a:xfrm>
            <a:off x="6562614" y="1625608"/>
            <a:ext cx="4655719" cy="2722164"/>
          </a:xfrm>
        </p:spPr>
        <p:txBody>
          <a:bodyPr vert="horz" lIns="91440" tIns="45720" rIns="91440" bIns="45720" rtlCol="0" anchor="b">
            <a:normAutofit/>
          </a:bodyPr>
          <a:lstStyle/>
          <a:p>
            <a:pPr>
              <a:lnSpc>
                <a:spcPct val="90000"/>
              </a:lnSpc>
            </a:pPr>
            <a:r>
              <a:rPr lang="en-US" kern="1200" spc="-150" dirty="0">
                <a:solidFill>
                  <a:schemeClr val="tx1"/>
                </a:solidFill>
                <a:latin typeface="+mj-lt"/>
                <a:ea typeface="+mj-ea"/>
                <a:cs typeface="+mj-cs"/>
              </a:rPr>
              <a:t>With git log, you can see who has been contributing, date, time, name</a:t>
            </a:r>
          </a:p>
        </p:txBody>
      </p:sp>
      <p:pic>
        <p:nvPicPr>
          <p:cNvPr id="5" name="Content Placeholder 4" descr="Graphical user interface, text&#10;&#10;Description automatically generated">
            <a:extLst>
              <a:ext uri="{FF2B5EF4-FFF2-40B4-BE49-F238E27FC236}">
                <a16:creationId xmlns:a16="http://schemas.microsoft.com/office/drawing/2014/main" id="{F50C25B4-A6D4-44B6-BF93-646D478D6B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203" b="2"/>
          <a:stretch/>
        </p:blipFill>
        <p:spPr>
          <a:xfrm>
            <a:off x="20" y="10"/>
            <a:ext cx="6038037" cy="6857990"/>
          </a:xfrm>
          <a:prstGeom prst="rect">
            <a:avLst/>
          </a:prstGeom>
        </p:spPr>
      </p:pic>
      <p:sp>
        <p:nvSpPr>
          <p:cNvPr id="6" name="TextBox 5">
            <a:extLst>
              <a:ext uri="{FF2B5EF4-FFF2-40B4-BE49-F238E27FC236}">
                <a16:creationId xmlns:a16="http://schemas.microsoft.com/office/drawing/2014/main" id="{239BBA9B-603B-49A8-86F8-3361DA697D8C}"/>
              </a:ext>
            </a:extLst>
          </p:cNvPr>
          <p:cNvSpPr txBox="1"/>
          <p:nvPr/>
        </p:nvSpPr>
        <p:spPr>
          <a:xfrm>
            <a:off x="6607277" y="4670323"/>
            <a:ext cx="4817807" cy="2031325"/>
          </a:xfrm>
          <a:prstGeom prst="rect">
            <a:avLst/>
          </a:prstGeom>
          <a:noFill/>
        </p:spPr>
        <p:txBody>
          <a:bodyPr wrap="square" rtlCol="0">
            <a:spAutoFit/>
          </a:bodyPr>
          <a:lstStyle/>
          <a:p>
            <a:r>
              <a:rPr lang="en-US" dirty="0"/>
              <a:t>HEAD shows you where the current edit is</a:t>
            </a:r>
          </a:p>
          <a:p>
            <a:r>
              <a:rPr lang="en-US" dirty="0"/>
              <a:t>Each commit has it’s own number. You can pick up from that commit and make changes to that particular change without starting over.</a:t>
            </a:r>
          </a:p>
          <a:p>
            <a:r>
              <a:rPr lang="en-US" dirty="0"/>
              <a:t>You can do searches now by Author, Date, Commit SHA</a:t>
            </a:r>
          </a:p>
        </p:txBody>
      </p:sp>
    </p:spTree>
    <p:extLst>
      <p:ext uri="{BB962C8B-B14F-4D97-AF65-F5344CB8AC3E}">
        <p14:creationId xmlns:p14="http://schemas.microsoft.com/office/powerpoint/2010/main" val="396987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8329-0C12-4246-9A4A-2AECA8D7AA33}"/>
              </a:ext>
            </a:extLst>
          </p:cNvPr>
          <p:cNvSpPr>
            <a:spLocks noGrp="1"/>
          </p:cNvSpPr>
          <p:nvPr>
            <p:ph type="title"/>
          </p:nvPr>
        </p:nvSpPr>
        <p:spPr>
          <a:xfrm>
            <a:off x="565149" y="1204721"/>
            <a:ext cx="4114799" cy="1446550"/>
          </a:xfrm>
        </p:spPr>
        <p:txBody>
          <a:bodyPr>
            <a:normAutofit/>
          </a:bodyPr>
          <a:lstStyle/>
          <a:p>
            <a:r>
              <a:rPr lang="en-US" dirty="0"/>
              <a:t>Staging</a:t>
            </a:r>
          </a:p>
        </p:txBody>
      </p:sp>
      <p:sp>
        <p:nvSpPr>
          <p:cNvPr id="3" name="Content Placeholder 2">
            <a:extLst>
              <a:ext uri="{FF2B5EF4-FFF2-40B4-BE49-F238E27FC236}">
                <a16:creationId xmlns:a16="http://schemas.microsoft.com/office/drawing/2014/main" id="{56851C00-E555-4B0A-B172-0C6BF40CB4EF}"/>
              </a:ext>
            </a:extLst>
          </p:cNvPr>
          <p:cNvSpPr>
            <a:spLocks noGrp="1"/>
          </p:cNvSpPr>
          <p:nvPr>
            <p:ph idx="1"/>
          </p:nvPr>
        </p:nvSpPr>
        <p:spPr>
          <a:xfrm>
            <a:off x="565150" y="2691638"/>
            <a:ext cx="4114799" cy="3188586"/>
          </a:xfrm>
        </p:spPr>
        <p:txBody>
          <a:bodyPr>
            <a:normAutofit/>
          </a:bodyPr>
          <a:lstStyle/>
          <a:p>
            <a:pPr>
              <a:lnSpc>
                <a:spcPct val="90000"/>
              </a:lnSpc>
            </a:pPr>
            <a:r>
              <a:rPr lang="en-US" sz="1500">
                <a:effectLst/>
                <a:latin typeface="-apple-system"/>
              </a:rPr>
              <a:t>If the repository is a shared repository and many people are working from it, they may add their own changes to the repository. If I haven't checked out a copy recently, then my working copy won't have their changes. Now that's a typical two-tree architecture. Git uses a three-tree architecture. It still has the repository and the working copy, but in between is another tree, which is the staging index. When we made our first commit in the last chapter, we didn't just perform a commit. First, we used the add command. We added, then we committed. It was a two-step process. We added our files to the staging index, and then from there we committed to the repository. </a:t>
            </a:r>
            <a:endParaRPr lang="en-US" sz="1500"/>
          </a:p>
        </p:txBody>
      </p:sp>
      <p:pic>
        <p:nvPicPr>
          <p:cNvPr id="6146" name="Picture 2" descr="repository &#10;git cxynmit fie.txt &#10;staging index &#10;git fie.txt &#10;working ">
            <a:extLst>
              <a:ext uri="{FF2B5EF4-FFF2-40B4-BE49-F238E27FC236}">
                <a16:creationId xmlns:a16="http://schemas.microsoft.com/office/drawing/2014/main" id="{91C4B2EF-BC07-4D31-A849-2060266431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6709" y="1755374"/>
            <a:ext cx="5731624" cy="3610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16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0DE1-D55F-4DC4-8D93-B40A41FB2462}"/>
              </a:ext>
            </a:extLst>
          </p:cNvPr>
          <p:cNvSpPr>
            <a:spLocks noGrp="1"/>
          </p:cNvSpPr>
          <p:nvPr>
            <p:ph type="title"/>
          </p:nvPr>
        </p:nvSpPr>
        <p:spPr>
          <a:xfrm>
            <a:off x="565149" y="1204721"/>
            <a:ext cx="5530851" cy="1446550"/>
          </a:xfrm>
        </p:spPr>
        <p:txBody>
          <a:bodyPr>
            <a:normAutofit fontScale="90000"/>
          </a:bodyPr>
          <a:lstStyle/>
          <a:p>
            <a:r>
              <a:rPr lang="en-US" dirty="0"/>
              <a:t>Examples of Checking/Fixing Commits</a:t>
            </a:r>
          </a:p>
        </p:txBody>
      </p:sp>
      <p:sp>
        <p:nvSpPr>
          <p:cNvPr id="3" name="Content Placeholder 2">
            <a:extLst>
              <a:ext uri="{FF2B5EF4-FFF2-40B4-BE49-F238E27FC236}">
                <a16:creationId xmlns:a16="http://schemas.microsoft.com/office/drawing/2014/main" id="{ADD34982-D9FF-433E-AF5C-A4BCF53EA038}"/>
              </a:ext>
            </a:extLst>
          </p:cNvPr>
          <p:cNvSpPr>
            <a:spLocks noGrp="1"/>
          </p:cNvSpPr>
          <p:nvPr>
            <p:ph idx="1"/>
          </p:nvPr>
        </p:nvSpPr>
        <p:spPr>
          <a:xfrm>
            <a:off x="565150" y="3429000"/>
            <a:ext cx="5741794" cy="2451224"/>
          </a:xfrm>
        </p:spPr>
        <p:txBody>
          <a:bodyPr/>
          <a:lstStyle/>
          <a:p>
            <a:r>
              <a:rPr lang="en-US" dirty="0"/>
              <a:t>For example, </a:t>
            </a:r>
            <a:r>
              <a:rPr lang="en-US" b="0" i="0" dirty="0">
                <a:solidFill>
                  <a:srgbClr val="202124"/>
                </a:solidFill>
                <a:effectLst/>
                <a:latin typeface="Roboto" panose="02000000000000000000" pitchFamily="2" charset="0"/>
              </a:rPr>
              <a:t>Excluding merges, </a:t>
            </a:r>
            <a:r>
              <a:rPr lang="en-US" b="1" i="0" dirty="0">
                <a:solidFill>
                  <a:srgbClr val="202124"/>
                </a:solidFill>
                <a:effectLst/>
                <a:latin typeface="Roboto" panose="02000000000000000000" pitchFamily="2" charset="0"/>
              </a:rPr>
              <a:t>3 authors</a:t>
            </a:r>
            <a:r>
              <a:rPr lang="en-US" b="0" i="0" dirty="0">
                <a:solidFill>
                  <a:srgbClr val="202124"/>
                </a:solidFill>
                <a:effectLst/>
                <a:latin typeface="Roboto" panose="02000000000000000000" pitchFamily="2" charset="0"/>
              </a:rPr>
              <a:t> have pushed </a:t>
            </a:r>
            <a:r>
              <a:rPr lang="en-US" b="1" i="0" dirty="0">
                <a:solidFill>
                  <a:srgbClr val="202124"/>
                </a:solidFill>
                <a:effectLst/>
                <a:latin typeface="Roboto" panose="02000000000000000000" pitchFamily="2" charset="0"/>
              </a:rPr>
              <a:t>34 commits</a:t>
            </a:r>
            <a:r>
              <a:rPr lang="en-US" b="0" i="0" dirty="0">
                <a:solidFill>
                  <a:srgbClr val="202124"/>
                </a:solidFill>
                <a:effectLst/>
                <a:latin typeface="Roboto" panose="02000000000000000000" pitchFamily="2" charset="0"/>
              </a:rPr>
              <a:t> to main and </a:t>
            </a:r>
            <a:r>
              <a:rPr lang="en-US" b="1" i="0" dirty="0">
                <a:solidFill>
                  <a:srgbClr val="202124"/>
                </a:solidFill>
                <a:effectLst/>
                <a:latin typeface="Roboto" panose="02000000000000000000" pitchFamily="2" charset="0"/>
              </a:rPr>
              <a:t>34 commits</a:t>
            </a:r>
            <a:r>
              <a:rPr lang="en-US" b="0" i="0" dirty="0">
                <a:solidFill>
                  <a:srgbClr val="202124"/>
                </a:solidFill>
                <a:effectLst/>
                <a:latin typeface="Roboto" panose="02000000000000000000" pitchFamily="2" charset="0"/>
              </a:rPr>
              <a:t> to all branches. On main, </a:t>
            </a:r>
            <a:r>
              <a:rPr lang="en-US" b="1" i="0" dirty="0">
                <a:solidFill>
                  <a:srgbClr val="202124"/>
                </a:solidFill>
                <a:effectLst/>
                <a:latin typeface="Roboto" panose="02000000000000000000" pitchFamily="2" charset="0"/>
              </a:rPr>
              <a:t>6 files</a:t>
            </a:r>
            <a:r>
              <a:rPr lang="en-US" b="0" i="0" dirty="0">
                <a:solidFill>
                  <a:srgbClr val="202124"/>
                </a:solidFill>
                <a:effectLst/>
                <a:latin typeface="Roboto" panose="02000000000000000000" pitchFamily="2" charset="0"/>
              </a:rPr>
              <a:t> have changed and there have been 2,212 additions and 0 deletions.</a:t>
            </a:r>
            <a:endParaRPr lang="en-US" dirty="0"/>
          </a:p>
        </p:txBody>
      </p:sp>
      <p:pic>
        <p:nvPicPr>
          <p:cNvPr id="5" name="Picture 4" descr="Logo&#10;&#10;Description automatically generated with low confidence">
            <a:extLst>
              <a:ext uri="{FF2B5EF4-FFF2-40B4-BE49-F238E27FC236}">
                <a16:creationId xmlns:a16="http://schemas.microsoft.com/office/drawing/2014/main" id="{40832F5F-9006-4327-A2B0-1D1B7B77E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746" y="1358982"/>
            <a:ext cx="5741794" cy="947338"/>
          </a:xfrm>
          <a:prstGeom prst="rect">
            <a:avLst/>
          </a:prstGeom>
        </p:spPr>
      </p:pic>
      <p:pic>
        <p:nvPicPr>
          <p:cNvPr id="7" name="Picture 6" descr="Chart&#10;&#10;Description automatically generated">
            <a:extLst>
              <a:ext uri="{FF2B5EF4-FFF2-40B4-BE49-F238E27FC236}">
                <a16:creationId xmlns:a16="http://schemas.microsoft.com/office/drawing/2014/main" id="{351AA167-471A-4E51-AFA4-E6BD53FBF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410" y="2651271"/>
            <a:ext cx="3628465" cy="3468620"/>
          </a:xfrm>
          <a:prstGeom prst="rect">
            <a:avLst/>
          </a:prstGeom>
        </p:spPr>
      </p:pic>
    </p:spTree>
    <p:extLst>
      <p:ext uri="{BB962C8B-B14F-4D97-AF65-F5344CB8AC3E}">
        <p14:creationId xmlns:p14="http://schemas.microsoft.com/office/powerpoint/2010/main" val="344586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B334-87E9-4B9E-B43D-62E64A845FE1}"/>
              </a:ext>
            </a:extLst>
          </p:cNvPr>
          <p:cNvSpPr>
            <a:spLocks noGrp="1"/>
          </p:cNvSpPr>
          <p:nvPr>
            <p:ph type="title"/>
          </p:nvPr>
        </p:nvSpPr>
        <p:spPr>
          <a:xfrm>
            <a:off x="565149" y="762000"/>
            <a:ext cx="3609983" cy="1889271"/>
          </a:xfrm>
        </p:spPr>
        <p:txBody>
          <a:bodyPr>
            <a:normAutofit fontScale="90000"/>
          </a:bodyPr>
          <a:lstStyle/>
          <a:p>
            <a:r>
              <a:rPr lang="en-US" dirty="0"/>
              <a:t>Staging Steps for checks &amp; balances</a:t>
            </a:r>
          </a:p>
        </p:txBody>
      </p:sp>
      <p:sp>
        <p:nvSpPr>
          <p:cNvPr id="7174" name="Content Placeholder 7173">
            <a:extLst>
              <a:ext uri="{FF2B5EF4-FFF2-40B4-BE49-F238E27FC236}">
                <a16:creationId xmlns:a16="http://schemas.microsoft.com/office/drawing/2014/main" id="{955519FB-9F8D-4577-973E-D069C97E5854}"/>
              </a:ext>
            </a:extLst>
          </p:cNvPr>
          <p:cNvSpPr>
            <a:spLocks noGrp="1"/>
          </p:cNvSpPr>
          <p:nvPr>
            <p:ph idx="1"/>
          </p:nvPr>
        </p:nvSpPr>
        <p:spPr>
          <a:xfrm>
            <a:off x="565149" y="2907414"/>
            <a:ext cx="3609983" cy="3188586"/>
          </a:xfrm>
        </p:spPr>
        <p:txBody>
          <a:bodyPr>
            <a:normAutofit fontScale="92500"/>
          </a:bodyPr>
          <a:lstStyle/>
          <a:p>
            <a:r>
              <a:rPr lang="en-US" dirty="0"/>
              <a:t>Git add . </a:t>
            </a:r>
          </a:p>
          <a:p>
            <a:r>
              <a:rPr lang="en-US" dirty="0"/>
              <a:t>Git commit –m “write your comment for the team”</a:t>
            </a:r>
          </a:p>
          <a:p>
            <a:r>
              <a:rPr lang="en-US" dirty="0"/>
              <a:t>Git log (to check the work)</a:t>
            </a:r>
          </a:p>
          <a:p>
            <a:endParaRPr lang="en-US" dirty="0"/>
          </a:p>
          <a:p>
            <a:r>
              <a:rPr lang="en-US" dirty="0"/>
              <a:t>*you can skip the staging area, but if you aren’t 100% sure that you want to commit, you caused yourself more work</a:t>
            </a:r>
          </a:p>
        </p:txBody>
      </p:sp>
      <p:pic>
        <p:nvPicPr>
          <p:cNvPr id="7170" name="Picture 2" descr="git add &#10;PS C; &#10;[main a2fa921] Initial comit &#10;I file changed, I insertion (4) &#10;create mde 100644 first file. txt &#10;git log &#10;co—it a2fa921c2a95ab9f3ddfaca7dad9557cbdf3ba4e &#10;thor: TgiIIett84 &#10;Tue Mar 1 2ø22 .ø9øe &#10;Initial commit &#10;ccm•it fb724b7d66ff64e2Ø2S973a9dIdda4726cce8ae3 &#10;(HEAD &#10;main) &#10;thor: TgiIIett84 06681894+TgiIIett8qusers.norepIy.github.com&gt; &#10;te: Mon Dec 2e 2e21 *Bee &#10;create REANE_nd ">
            <a:extLst>
              <a:ext uri="{FF2B5EF4-FFF2-40B4-BE49-F238E27FC236}">
                <a16:creationId xmlns:a16="http://schemas.microsoft.com/office/drawing/2014/main" id="{CC0326FF-4FDE-4F98-B859-8198B15BCB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9688" y="1971042"/>
            <a:ext cx="6518645" cy="402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842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B0FE71-FA59-4EFF-82D9-4272CC6879FD}"/>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3800"/>
              <a:t>Show your trees</a:t>
            </a:r>
            <a:br>
              <a:rPr lang="en-US" sz="3800"/>
            </a:br>
            <a:r>
              <a:rPr lang="en-US" sz="3800">
                <a:effectLst/>
              </a:rPr>
              <a:t> a tree in Git is just a directory</a:t>
            </a:r>
            <a:endParaRPr lang="en-US" sz="3800"/>
          </a:p>
        </p:txBody>
      </p:sp>
      <p:pic>
        <p:nvPicPr>
          <p:cNvPr id="16388" name="Picture 4" descr="Ikevin$ &#10;100644 &#10;100755 &#10;100755 &#10;04øøøø &#10;100755 &#10;100755 &#10;100755 &#10;04øøøø &#10;100755 &#10;100755 &#10;04øøøø &#10;kevin$ &#10;git Is-tree HEAD &#10;blob &#10;t ree &#10;blob &#10;blob &#10;t ree &#10;blob &#10;blob &#10;blob &#10;t ree &#10;blob &#10;blob &#10;t ree &#10;fbØ473e87f4a6431cf9Ø971ccbcØ53a7f5Øf6fd7 &#10;85eded61f3øe9444a0442617e129b227afc977b7 &#10;babe072ee7c684d44c1de3df1c249414Ø32438bb &#10;9763dd9a5cd25cØ47fceef778a273e5845eØf64C &#10;d564dØbc3dd917926892c55e37Ø6cc116d5b165e &#10;d39b1Øe2Ø4c7Ø3838Ø18bb3439c23f95Øefec861 &#10;ffc44e0b3139540b2øa1c966765b7b7ab71bb9ec &#10;Ifb2a816a6d5666f82Øbd661cØe9Øeffc1eØ39d8 &#10;76395774fbc89bØ61215a85723937caØ7Øa4171Ø &#10;Oae9825bbf13f18a50bf97070569cdøcccc1048f &#10;4d8fa922c82a77662b967858e26fØed4b1fd468Ø &#10;18941ad6137d50213bfa03296ceøbbb6497020d2 &#10;. gitignore &#10;assets &#10;contact. html &#10;explorers. html &#10;explorers &#10;index. html &#10;mission. html &#10;resou rces. html &#10;resou rces &#10;support. html &#10;tours. html &#10;tours ">
            <a:extLst>
              <a:ext uri="{FF2B5EF4-FFF2-40B4-BE49-F238E27FC236}">
                <a16:creationId xmlns:a16="http://schemas.microsoft.com/office/drawing/2014/main" id="{501CC4CF-BC33-4AA5-895B-A2494F2CC7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182" y="1493737"/>
            <a:ext cx="4787701" cy="190311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log &#10;git &#10;-3 &#10;log &#10;git &#10;git &#10;git &#10;--since— &#10;log --until=&quot;3 days &#10;log --after=2 .weeks &#10;-2012-06-20 &#10;ago &quot; &#10;- -before=3. days ">
            <a:extLst>
              <a:ext uri="{FF2B5EF4-FFF2-40B4-BE49-F238E27FC236}">
                <a16:creationId xmlns:a16="http://schemas.microsoft.com/office/drawing/2014/main" id="{7C0E290C-982F-4712-86D7-C9C9E84C62C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53617" y="1571538"/>
            <a:ext cx="4787701" cy="174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0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8000FE-B252-4EBC-AE08-10C74F56CC02}"/>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Other git log code</a:t>
            </a:r>
          </a:p>
        </p:txBody>
      </p:sp>
      <p:pic>
        <p:nvPicPr>
          <p:cNvPr id="17412" name="Picture 4" descr="--format= &#10;oneline &#10;short &#10;medium (default) &#10;full &#10;fuller &#10;email &#10;raw ">
            <a:extLst>
              <a:ext uri="{FF2B5EF4-FFF2-40B4-BE49-F238E27FC236}">
                <a16:creationId xmlns:a16="http://schemas.microsoft.com/office/drawing/2014/main" id="{6D5FF523-FF99-469D-9863-3320F9C7A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182" y="937167"/>
            <a:ext cx="4787701" cy="301625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git &#10;git &#10;git &#10;git &#10;log &quot; &#10;log &#10;log &#10;log &#10;filename. html ">
            <a:extLst>
              <a:ext uri="{FF2B5EF4-FFF2-40B4-BE49-F238E27FC236}">
                <a16:creationId xmlns:a16="http://schemas.microsoft.com/office/drawing/2014/main" id="{6246A37B-CCE1-4D37-B2C3-D6E10DE923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53617" y="1230414"/>
            <a:ext cx="4787701" cy="242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0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Git Workflow &#10;1 &#10;2 &#10;3 &#10;4 &#10;5 &#10;6 &#10;7 &#10;Create a repository (git init) &#10;Make your changes &#10;Add these changes (git add) &#10;Commit these changes (git commit) &#10;Push commits to the remote repo (g it push) &#10;Pull updates from remote repo (git pull) &#10;Repeat steps 2-6 ">
            <a:extLst>
              <a:ext uri="{FF2B5EF4-FFF2-40B4-BE49-F238E27FC236}">
                <a16:creationId xmlns:a16="http://schemas.microsoft.com/office/drawing/2014/main" id="{18A25837-BAE8-4786-98A7-0ADC3C743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47688"/>
            <a:ext cx="77724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5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430D-000F-45D6-84D7-67EA65D117EB}"/>
              </a:ext>
            </a:extLst>
          </p:cNvPr>
          <p:cNvSpPr>
            <a:spLocks noGrp="1"/>
          </p:cNvSpPr>
          <p:nvPr>
            <p:ph type="title"/>
          </p:nvPr>
        </p:nvSpPr>
        <p:spPr>
          <a:xfrm>
            <a:off x="565149" y="481445"/>
            <a:ext cx="3609983" cy="1446550"/>
          </a:xfrm>
        </p:spPr>
        <p:txBody>
          <a:bodyPr>
            <a:normAutofit/>
          </a:bodyPr>
          <a:lstStyle/>
          <a:p>
            <a:pPr>
              <a:lnSpc>
                <a:spcPct val="90000"/>
              </a:lnSpc>
            </a:pPr>
            <a:r>
              <a:rPr lang="en-US" sz="3100" dirty="0"/>
              <a:t>Configure your GitHub &amp; </a:t>
            </a:r>
            <a:r>
              <a:rPr lang="en-US" sz="3100" dirty="0" err="1"/>
              <a:t>Powershell</a:t>
            </a:r>
            <a:endParaRPr lang="en-US" sz="3100" dirty="0"/>
          </a:p>
        </p:txBody>
      </p:sp>
      <p:sp>
        <p:nvSpPr>
          <p:cNvPr id="3" name="Content Placeholder 2">
            <a:extLst>
              <a:ext uri="{FF2B5EF4-FFF2-40B4-BE49-F238E27FC236}">
                <a16:creationId xmlns:a16="http://schemas.microsoft.com/office/drawing/2014/main" id="{9A367597-6915-43FC-BFAF-6327FE2BD31C}"/>
              </a:ext>
            </a:extLst>
          </p:cNvPr>
          <p:cNvSpPr>
            <a:spLocks noGrp="1"/>
          </p:cNvSpPr>
          <p:nvPr>
            <p:ph idx="1"/>
          </p:nvPr>
        </p:nvSpPr>
        <p:spPr>
          <a:xfrm>
            <a:off x="565151" y="2231923"/>
            <a:ext cx="3230102" cy="4434347"/>
          </a:xfrm>
        </p:spPr>
        <p:txBody>
          <a:bodyPr>
            <a:normAutofit fontScale="92500" lnSpcReduction="20000"/>
          </a:bodyPr>
          <a:lstStyle/>
          <a:p>
            <a:pPr>
              <a:lnSpc>
                <a:spcPct val="90000"/>
              </a:lnSpc>
            </a:pPr>
            <a:r>
              <a:rPr lang="en-US" sz="1700" dirty="0">
                <a:effectLst/>
                <a:latin typeface="Adobe Devanagari" panose="02040503050201020203" pitchFamily="18" charset="0"/>
                <a:cs typeface="Adobe Devanagari" panose="02040503050201020203" pitchFamily="18" charset="0"/>
              </a:rPr>
              <a:t> So what are the kinds of configurations we can set? Let's set a few. The first configuration you want to set using git config, and we're going to use --global, is going to be user.name, and this is going to be your username, and put it in quotes, mine is going to be Kevin Skoglund, of course yours will be different, this will tell it that for this user account, the username for Git should be Kevin Skoglund. And all the things I do in Git will have my name associated with it. It's also a good idea to include your email address as well, so I'm going to have </a:t>
            </a:r>
            <a:r>
              <a:rPr lang="en-US" sz="1700" dirty="0" err="1">
                <a:effectLst/>
                <a:latin typeface="Adobe Devanagari" panose="02040503050201020203" pitchFamily="18" charset="0"/>
                <a:cs typeface="Adobe Devanagari" panose="02040503050201020203" pitchFamily="18" charset="0"/>
              </a:rPr>
              <a:t>user.email</a:t>
            </a:r>
            <a:r>
              <a:rPr lang="en-US" sz="1700" dirty="0">
                <a:effectLst/>
                <a:latin typeface="Adobe Devanagari" panose="02040503050201020203" pitchFamily="18" charset="0"/>
                <a:cs typeface="Adobe Devanagari" panose="02040503050201020203" pitchFamily="18" charset="0"/>
              </a:rPr>
              <a:t>, and then I'll put in someone@nowhere.com, you of course would put in your real email address. Now I can type git config --list, and it will list all of my configurations. You'll see that there's a lot in there, a lot that I haven't set yet. </a:t>
            </a:r>
          </a:p>
          <a:p>
            <a:pPr>
              <a:lnSpc>
                <a:spcPct val="90000"/>
              </a:lnSpc>
            </a:pPr>
            <a:endParaRPr lang="en-US" sz="1100" dirty="0"/>
          </a:p>
        </p:txBody>
      </p:sp>
      <p:pic>
        <p:nvPicPr>
          <p:cNvPr id="1026" name="Picture 2" descr="kevin$ pwd &#10;[Users/kevinskoglund &#10;kevin$ git config &#10;--global user. name &quot;Kevin Skogtund&quot; &#10;kevin$ git config &#10;--global user. email &quot;someoneÄowhere.com&quot; &#10;kevin$ git config &#10;--1ist ">
            <a:extLst>
              <a:ext uri="{FF2B5EF4-FFF2-40B4-BE49-F238E27FC236}">
                <a16:creationId xmlns:a16="http://schemas.microsoft.com/office/drawing/2014/main" id="{71B964CF-A6E5-41A6-98A3-4961AE9B36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0281" y="691377"/>
            <a:ext cx="6518645" cy="1026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vin$ pwd &#10;/Users/kevinskoglund &#10;--gtobat user. name &quot;Kevin Skoglund&quot; &#10;kevin$ git config &#10;kevin$ git config &#10;--gtobal user. email &quot;someone@owhere.com&quot; &#10;kevin$ git config &#10;--1 ist &#10;co re. excludesfi gitignore &#10;co re. legacyheaders=false &#10;co re. quotepath=fal se &#10;me rgetool . keepbackup=t rue &#10;push . default-simple &#10;color. ui=auto &#10;color. interactive—auto &#10;repack. u sedel tabaseoffset=t rue &#10;alias. s=status &#10;add . &amp;&amp; git status &#10;1 &#10;add -u . &amp;&amp; git status &#10;add . &amp;&amp; git add -u . &amp;&amp; git status &#10;alias. &#10;alias. c=commit &#10;alias. cm=commit -m &#10;alias. ca=commit &#10;- -amend &#10;add . &amp;&amp; git commit &#10;alias add . &amp;&amp; git commit -m &#10;I-log &#10;--graph - &#10;hite)- *an, &#10;all --pretty=format: Xs XC(w ">
            <a:extLst>
              <a:ext uri="{FF2B5EF4-FFF2-40B4-BE49-F238E27FC236}">
                <a16:creationId xmlns:a16="http://schemas.microsoft.com/office/drawing/2014/main" id="{0A94B30C-59C8-4B00-B4EB-E969A649A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993799"/>
            <a:ext cx="81534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3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FBCC0D2-1DCA-4CE3-A81E-44C7C52601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7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9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Configuring Git Settings &#10;To set a username and email for a specific repository, &#10;change to that directory first &#10;$ cd specific-directory-name &#10;Then run git config without --global &#10;$ git config user. name &quot;Project username&quot; &#10;$ git config user. email &quot;project@email.com&quot; ">
            <a:extLst>
              <a:ext uri="{FF2B5EF4-FFF2-40B4-BE49-F238E27FC236}">
                <a16:creationId xmlns:a16="http://schemas.microsoft.com/office/drawing/2014/main" id="{478DB8A8-9D59-4F22-9E94-564D14AE7B0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7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28E-FD80-45CA-9697-ED2161C949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FC0FD3-9B62-4255-87E5-7C1EC04B3FAD}"/>
              </a:ext>
            </a:extLst>
          </p:cNvPr>
          <p:cNvSpPr>
            <a:spLocks noGrp="1"/>
          </p:cNvSpPr>
          <p:nvPr>
            <p:ph idx="1"/>
          </p:nvPr>
        </p:nvSpPr>
        <p:spPr/>
        <p:txBody>
          <a:bodyPr/>
          <a:lstStyle/>
          <a:p>
            <a:endParaRPr lang="en-US"/>
          </a:p>
        </p:txBody>
      </p:sp>
      <p:pic>
        <p:nvPicPr>
          <p:cNvPr id="5122" name="Picture 2" descr="Success! &#10;Authorization was successful. You will be redirected back to Visual Studio Code &#10;Didn't work? &#10;If you aren't redirected, you can add the token manually. &#10;Your authorization token: &#10;scode://vscode-github-authentication/did-authenticate &#10;1. Copy the token. &#10;2. Switch back to VS code. &#10;3. Click Signing in to github.com... in the status bar. &#10;4. Paste the token and hit enter. ">
            <a:extLst>
              <a:ext uri="{FF2B5EF4-FFF2-40B4-BE49-F238E27FC236}">
                <a16:creationId xmlns:a16="http://schemas.microsoft.com/office/drawing/2014/main" id="{17016B43-61BC-415D-8861-74959273F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4783"/>
            <a:ext cx="12192000" cy="5211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FC866F-9806-43E6-A853-62072518D2A0}"/>
              </a:ext>
            </a:extLst>
          </p:cNvPr>
          <p:cNvSpPr/>
          <p:nvPr/>
        </p:nvSpPr>
        <p:spPr>
          <a:xfrm>
            <a:off x="418461" y="206796"/>
            <a:ext cx="705545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Connect Visual Studio</a:t>
            </a:r>
          </a:p>
        </p:txBody>
      </p:sp>
    </p:spTree>
    <p:extLst>
      <p:ext uri="{BB962C8B-B14F-4D97-AF65-F5344CB8AC3E}">
        <p14:creationId xmlns:p14="http://schemas.microsoft.com/office/powerpoint/2010/main" val="982522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1204-E25D-465B-B97F-E6C6FB24BBB8}"/>
              </a:ext>
            </a:extLst>
          </p:cNvPr>
          <p:cNvSpPr>
            <a:spLocks noGrp="1"/>
          </p:cNvSpPr>
          <p:nvPr>
            <p:ph type="title"/>
          </p:nvPr>
        </p:nvSpPr>
        <p:spPr/>
        <p:txBody>
          <a:bodyPr/>
          <a:lstStyle/>
          <a:p>
            <a:r>
              <a:rPr lang="en-US" dirty="0"/>
              <a:t>To locate where you are connected</a:t>
            </a:r>
          </a:p>
        </p:txBody>
      </p:sp>
      <p:pic>
        <p:nvPicPr>
          <p:cNvPr id="2050" name="Picture 2" descr="Ikevin$ cd &#10;kevin$ ">
            <a:extLst>
              <a:ext uri="{FF2B5EF4-FFF2-40B4-BE49-F238E27FC236}">
                <a16:creationId xmlns:a16="http://schemas.microsoft.com/office/drawing/2014/main" id="{1F1FF186-6531-48B3-B1DE-2411E0BF9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1738" y="2389240"/>
            <a:ext cx="3855640" cy="162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12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339D-BE06-4E7A-AA45-73DD968BF8D0}"/>
              </a:ext>
            </a:extLst>
          </p:cNvPr>
          <p:cNvSpPr>
            <a:spLocks noGrp="1"/>
          </p:cNvSpPr>
          <p:nvPr>
            <p:ph type="title"/>
          </p:nvPr>
        </p:nvSpPr>
        <p:spPr/>
        <p:txBody>
          <a:bodyPr/>
          <a:lstStyle/>
          <a:p>
            <a:r>
              <a:rPr lang="en-US" dirty="0"/>
              <a:t>Configure it to be colored coded</a:t>
            </a:r>
          </a:p>
        </p:txBody>
      </p:sp>
      <p:pic>
        <p:nvPicPr>
          <p:cNvPr id="3074" name="Picture 2" descr="kevin$ git config &#10;kevin$ &#10;--globat color.ui true ">
            <a:extLst>
              <a:ext uri="{FF2B5EF4-FFF2-40B4-BE49-F238E27FC236}">
                <a16:creationId xmlns:a16="http://schemas.microsoft.com/office/drawing/2014/main" id="{BD243B23-9ACC-4071-8B14-F23B6F7400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7479" y="3068318"/>
            <a:ext cx="7555287" cy="100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0190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607</TotalTime>
  <Words>904</Words>
  <Application>Microsoft Office PowerPoint</Application>
  <PresentationFormat>Widescreen</PresentationFormat>
  <Paragraphs>56</Paragraphs>
  <Slides>25</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Adobe Devanagari</vt:lpstr>
      <vt:lpstr>-apple-system</vt:lpstr>
      <vt:lpstr>Arial</vt:lpstr>
      <vt:lpstr>Calibri</vt:lpstr>
      <vt:lpstr>Century Schoolbook</vt:lpstr>
      <vt:lpstr>Roboto</vt:lpstr>
      <vt:lpstr>System Font Regular</vt:lpstr>
      <vt:lpstr>Wingdings 2</vt:lpstr>
      <vt:lpstr>View</vt:lpstr>
      <vt:lpstr>GitHub Training</vt:lpstr>
      <vt:lpstr>PowerPoint Presentation</vt:lpstr>
      <vt:lpstr>PowerPoint Presentation</vt:lpstr>
      <vt:lpstr>Configure your GitHub &amp; Powershell</vt:lpstr>
      <vt:lpstr>PowerPoint Presentation</vt:lpstr>
      <vt:lpstr>PowerPoint Presentation</vt:lpstr>
      <vt:lpstr>PowerPoint Presentation</vt:lpstr>
      <vt:lpstr>To locate where you are connected</vt:lpstr>
      <vt:lpstr>Configure it to be colored coded</vt:lpstr>
      <vt:lpstr>Powershell Keyboard Movements</vt:lpstr>
      <vt:lpstr>PowerPoint Presentation</vt:lpstr>
      <vt:lpstr>Mkdir </vt:lpstr>
      <vt:lpstr>Set up a Repo</vt:lpstr>
      <vt:lpstr>Cloning Your Repo</vt:lpstr>
      <vt:lpstr>Changes to files</vt:lpstr>
      <vt:lpstr>Branches</vt:lpstr>
      <vt:lpstr>Finding your file</vt:lpstr>
      <vt:lpstr>View how many files, or BLOBS, you have  ls lets you view</vt:lpstr>
      <vt:lpstr>This is my branch and the ls is showing how I added my question to the master copy. Now I can just keep adding or making my changes here.</vt:lpstr>
      <vt:lpstr>With git log, you can see who has been contributing, date, time, name</vt:lpstr>
      <vt:lpstr>Staging</vt:lpstr>
      <vt:lpstr>Examples of Checking/Fixing Commits</vt:lpstr>
      <vt:lpstr>Staging Steps for checks &amp; balances</vt:lpstr>
      <vt:lpstr>Show your trees  a tree in Git is just a directory</vt:lpstr>
      <vt:lpstr>Other git log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Training</dc:title>
  <dc:creator>Gillett Tameka</dc:creator>
  <cp:lastModifiedBy>Gillett Tameka</cp:lastModifiedBy>
  <cp:revision>3</cp:revision>
  <dcterms:created xsi:type="dcterms:W3CDTF">2022-03-03T01:15:11Z</dcterms:created>
  <dcterms:modified xsi:type="dcterms:W3CDTF">2022-03-03T11:23:05Z</dcterms:modified>
</cp:coreProperties>
</file>